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9" r:id="rId2"/>
    <p:sldMasterId id="2147483842" r:id="rId3"/>
  </p:sldMasterIdLst>
  <p:notesMasterIdLst>
    <p:notesMasterId r:id="rId46"/>
  </p:notesMasterIdLst>
  <p:handoutMasterIdLst>
    <p:handoutMasterId r:id="rId47"/>
  </p:handoutMasterIdLst>
  <p:sldIdLst>
    <p:sldId id="490" r:id="rId4"/>
    <p:sldId id="686" r:id="rId5"/>
    <p:sldId id="573" r:id="rId6"/>
    <p:sldId id="714" r:id="rId7"/>
    <p:sldId id="715" r:id="rId8"/>
    <p:sldId id="693" r:id="rId9"/>
    <p:sldId id="687" r:id="rId10"/>
    <p:sldId id="689" r:id="rId11"/>
    <p:sldId id="690" r:id="rId12"/>
    <p:sldId id="691" r:id="rId13"/>
    <p:sldId id="694" r:id="rId14"/>
    <p:sldId id="719" r:id="rId15"/>
    <p:sldId id="720" r:id="rId16"/>
    <p:sldId id="698" r:id="rId17"/>
    <p:sldId id="716" r:id="rId18"/>
    <p:sldId id="700" r:id="rId19"/>
    <p:sldId id="701" r:id="rId20"/>
    <p:sldId id="702" r:id="rId21"/>
    <p:sldId id="703" r:id="rId22"/>
    <p:sldId id="704" r:id="rId23"/>
    <p:sldId id="699" r:id="rId24"/>
    <p:sldId id="705" r:id="rId25"/>
    <p:sldId id="710" r:id="rId26"/>
    <p:sldId id="711" r:id="rId27"/>
    <p:sldId id="708" r:id="rId28"/>
    <p:sldId id="709" r:id="rId29"/>
    <p:sldId id="712" r:id="rId30"/>
    <p:sldId id="706" r:id="rId31"/>
    <p:sldId id="717" r:id="rId32"/>
    <p:sldId id="713" r:id="rId33"/>
    <p:sldId id="718" r:id="rId34"/>
    <p:sldId id="722" r:id="rId35"/>
    <p:sldId id="723" r:id="rId36"/>
    <p:sldId id="721" r:id="rId37"/>
    <p:sldId id="724" r:id="rId38"/>
    <p:sldId id="726" r:id="rId39"/>
    <p:sldId id="725" r:id="rId40"/>
    <p:sldId id="727" r:id="rId41"/>
    <p:sldId id="728" r:id="rId42"/>
    <p:sldId id="729" r:id="rId43"/>
    <p:sldId id="731" r:id="rId44"/>
    <p:sldId id="730" r:id="rId45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D2"/>
    <a:srgbClr val="DCDCDC"/>
    <a:srgbClr val="C8C8C8"/>
    <a:srgbClr val="FEFEFE"/>
    <a:srgbClr val="FFFFFE"/>
    <a:srgbClr val="FF0000"/>
    <a:srgbClr val="00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88632" autoAdjust="0"/>
  </p:normalViewPr>
  <p:slideViewPr>
    <p:cSldViewPr>
      <p:cViewPr>
        <p:scale>
          <a:sx n="60" d="100"/>
          <a:sy n="60" d="100"/>
        </p:scale>
        <p:origin x="-153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8852C471-8A0B-46DB-BFE4-2C76B654AA37}" type="datetime4">
              <a:rPr lang="nl-NL"/>
              <a:pPr>
                <a:defRPr/>
              </a:pPr>
              <a:t>21 maart 2016</a:t>
            </a:fld>
            <a:endParaRPr 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D1D82F58-F884-4867-B256-14A2E08DBE0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8329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E19AFAD4-31C4-47A7-BDCD-7C210D4B81F5}" type="datetime4">
              <a:rPr lang="nl-NL"/>
              <a:pPr>
                <a:defRPr/>
              </a:pPr>
              <a:t>21 maart 2016</a:t>
            </a:fld>
            <a:endParaRPr lang="nl-NL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C8868B41-3EFD-4441-BD45-E7E3B1CAA0B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76276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We can manage nature</a:t>
            </a:r>
          </a:p>
          <a:p>
            <a:r>
              <a:rPr lang="en-US" altLang="en-US" dirty="0" smtClean="0"/>
              <a:t>Strong believe in models</a:t>
            </a:r>
          </a:p>
          <a:p>
            <a:r>
              <a:rPr lang="en-US" altLang="en-US" dirty="0" smtClean="0"/>
              <a:t>Strong believe in researc</a:t>
            </a:r>
            <a:r>
              <a:rPr lang="en-US" altLang="en-US" baseline="0" dirty="0" smtClean="0"/>
              <a:t>h</a:t>
            </a:r>
            <a:endParaRPr lang="en-GB" altLang="en-US" dirty="0" smtClean="0"/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A7E717-A116-4861-85FB-D8831587C3B9}" type="datetime4">
              <a:rPr lang="nl-NL" altLang="en-US" smtClean="0"/>
              <a:pPr eaLnBrk="1" hangingPunct="1"/>
              <a:t>21 maart 2016</a:t>
            </a:fld>
            <a:endParaRPr lang="nl-NL" altLang="en-US" smtClean="0"/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827161-5EF6-4E62-B662-477BBC638C6D}" type="slidenum">
              <a:rPr lang="nl-NL" altLang="en-US" smtClean="0"/>
              <a:pPr eaLnBrk="1" hangingPunct="1"/>
              <a:t>4</a:t>
            </a:fld>
            <a:endParaRPr lang="nl-NL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Werkgevers</a:t>
            </a:r>
            <a:r>
              <a:rPr lang="en-US" dirty="0" smtClean="0"/>
              <a:t> </a:t>
            </a:r>
            <a:r>
              <a:rPr lang="en-US" dirty="0" err="1" smtClean="0"/>
              <a:t>organisatie</a:t>
            </a:r>
            <a:r>
              <a:rPr lang="en-US" dirty="0" smtClean="0"/>
              <a:t> Ulrich </a:t>
            </a:r>
            <a:r>
              <a:rPr lang="en-US" dirty="0" err="1" smtClean="0"/>
              <a:t>Grillo</a:t>
            </a:r>
            <a:r>
              <a:rPr lang="en-US" dirty="0" smtClean="0"/>
              <a:t>, </a:t>
            </a:r>
            <a:r>
              <a:rPr lang="de-DE" dirty="0" smtClean="0"/>
              <a:t>Präsident des Bundesverbands der Deutschen Industrie (Individualist)</a:t>
            </a:r>
          </a:p>
          <a:p>
            <a:r>
              <a:rPr lang="en-GB" dirty="0" err="1" smtClean="0"/>
              <a:t>Katrin</a:t>
            </a:r>
            <a:r>
              <a:rPr lang="en-GB" dirty="0" smtClean="0"/>
              <a:t> Dagmar </a:t>
            </a:r>
            <a:r>
              <a:rPr lang="en-GB" dirty="0" err="1" smtClean="0"/>
              <a:t>Göring-Eckardt</a:t>
            </a:r>
            <a:r>
              <a:rPr lang="en-GB" dirty="0" smtClean="0"/>
              <a:t>  </a:t>
            </a:r>
            <a:r>
              <a:rPr lang="en-GB" dirty="0" err="1" smtClean="0"/>
              <a:t>vorsitzende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Grunen</a:t>
            </a:r>
            <a:r>
              <a:rPr lang="en-GB" baseline="0" dirty="0" smtClean="0"/>
              <a:t> (Egalitarian)</a:t>
            </a:r>
          </a:p>
          <a:p>
            <a:r>
              <a:rPr lang="en-US" baseline="0" dirty="0" smtClean="0"/>
              <a:t>Angela </a:t>
            </a:r>
            <a:r>
              <a:rPr lang="en-US" baseline="0" dirty="0" err="1" smtClean="0"/>
              <a:t>Markl</a:t>
            </a:r>
            <a:r>
              <a:rPr lang="en-US" baseline="0" dirty="0" smtClean="0"/>
              <a:t> (??) </a:t>
            </a:r>
            <a:r>
              <a:rPr lang="en-US" baseline="0" dirty="0" err="1" smtClean="0"/>
              <a:t>Hierarchist</a:t>
            </a:r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19AFAD4-31C4-47A7-BDCD-7C210D4B81F5}" type="datetime4">
              <a:rPr lang="nl-NL" smtClean="0"/>
              <a:pPr>
                <a:defRPr/>
              </a:pPr>
              <a:t>21 maart 2016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868B41-3EFD-4441-BD45-E7E3B1CAA0B6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11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736E0-FDCB-4412-AD83-BCB043783FEF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4820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D324DB-0DB8-41F0-A480-B44AFF8ED107}" type="datetime4">
              <a:rPr lang="nl-NL" altLang="en-US" smtClean="0"/>
              <a:pPr eaLnBrk="1" hangingPunct="1"/>
              <a:t>21 maart 2016</a:t>
            </a:fld>
            <a:endParaRPr lang="nl-NL" altLang="en-US" smtClean="0"/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650" indent="-27563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253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3553" indent="-2205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4568" indent="-2205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558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598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7613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8629" indent="-2205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6E566F-6B95-4CDB-A31D-96D054681066}" type="slidenum">
              <a:rPr lang="nl-NL" altLang="en-US" smtClean="0"/>
              <a:pPr eaLnBrk="1" hangingPunct="1"/>
              <a:t>8</a:t>
            </a:fld>
            <a:endParaRPr lang="nl-NL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>
              <a:latin typeface="Arial" pitchFamily="34" charset="0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D8489B3-12B8-44B5-A4E0-478AD2384905}" type="slidenum">
              <a:rPr lang="en-US" altLang="en-US" sz="1300" smtClean="0">
                <a:latin typeface="Arial" pitchFamily="34" charset="0"/>
              </a:rPr>
              <a:pPr/>
              <a:t>16</a:t>
            </a:fld>
            <a:endParaRPr lang="en-US" altLang="en-US" sz="13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B7C8F4-A2E5-4B31-AAA9-A738BFC72DF4}" type="slidenum">
              <a:rPr lang="en-US" altLang="en-US" sz="1300" smtClean="0">
                <a:solidFill>
                  <a:prstClr val="black"/>
                </a:solidFill>
                <a:latin typeface="Arial" pitchFamily="34" charset="0"/>
              </a:rPr>
              <a:pPr/>
              <a:t>32</a:t>
            </a:fld>
            <a:endParaRPr lang="en-US" altLang="en-US" sz="13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2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08E35C-62C9-4AE6-A110-807C78D23411}" type="slidenum">
              <a:rPr lang="en-US" altLang="en-US" sz="1300" smtClean="0">
                <a:solidFill>
                  <a:prstClr val="black"/>
                </a:solidFill>
                <a:latin typeface="Arial" pitchFamily="34" charset="0"/>
              </a:rPr>
              <a:pPr/>
              <a:t>33</a:t>
            </a:fld>
            <a:endParaRPr lang="en-US" altLang="en-US" sz="13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4763"/>
            <a:ext cx="9144000" cy="2547937"/>
            <a:chOff x="0" y="3"/>
            <a:chExt cx="6240" cy="1739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"/>
              <a:ext cx="2830" cy="1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" y="218"/>
              <a:ext cx="1603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0" y="1089"/>
              <a:ext cx="6240" cy="217"/>
            </a:xfrm>
            <a:prstGeom prst="rect">
              <a:avLst/>
            </a:prstGeom>
            <a:solidFill>
              <a:srgbClr val="7FA1B6">
                <a:alpha val="250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0" y="1306"/>
              <a:ext cx="6240" cy="218"/>
            </a:xfrm>
            <a:prstGeom prst="rect">
              <a:avLst/>
            </a:prstGeom>
            <a:solidFill>
              <a:srgbClr val="7FA1B6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524"/>
              <a:ext cx="6240" cy="218"/>
            </a:xfrm>
            <a:prstGeom prst="rect">
              <a:avLst/>
            </a:prstGeom>
            <a:solidFill>
              <a:srgbClr val="7FA1B6">
                <a:alpha val="749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pPr algn="ctr" defTabSz="414338" hangingPunct="0">
                <a:lnSpc>
                  <a:spcPct val="80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en-US" sz="1600" i="0">
                <a:solidFill>
                  <a:schemeClr val="bg1"/>
                </a:solidFill>
                <a:ea typeface="MS Gothic" pitchFamily="49" charset="-128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0" y="1306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0" y="1524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0" y="1089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2051050" y="5805498"/>
            <a:ext cx="6618288" cy="338137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61" y="5407119"/>
            <a:ext cx="251142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70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84717-7688-411D-BB47-D3AF93C63C3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281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12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4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1A291-D97E-43C2-9368-A56B786E440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292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5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96913" y="1482724"/>
            <a:ext cx="3860800" cy="4300539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113" y="1482724"/>
            <a:ext cx="3860800" cy="4300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31D93-60E2-48FA-8CE4-6820749B055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77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96913" y="233365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96913" y="1482725"/>
            <a:ext cx="38608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0113" y="1482725"/>
            <a:ext cx="38608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96913" y="3708411"/>
            <a:ext cx="38608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113" y="3708411"/>
            <a:ext cx="38608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6698-07E6-4BCE-A35F-1E8156C21E0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3352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5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4"/>
            <a:ext cx="3860800" cy="4300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0113" y="1482725"/>
            <a:ext cx="38608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0113" y="3708411"/>
            <a:ext cx="38608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5FCE9-CFE4-41CA-9E0E-789578DC369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1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4763"/>
            <a:ext cx="9144000" cy="2547937"/>
            <a:chOff x="0" y="3"/>
            <a:chExt cx="6240" cy="1739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"/>
              <a:ext cx="2830" cy="1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99" y="218"/>
              <a:ext cx="1603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0" y="1089"/>
              <a:ext cx="6240" cy="219"/>
            </a:xfrm>
            <a:prstGeom prst="rect">
              <a:avLst/>
            </a:prstGeom>
            <a:solidFill>
              <a:srgbClr val="7FA1B6">
                <a:alpha val="250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 i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0" y="1306"/>
              <a:ext cx="6240" cy="218"/>
            </a:xfrm>
            <a:prstGeom prst="rect">
              <a:avLst/>
            </a:prstGeom>
            <a:solidFill>
              <a:srgbClr val="7FA1B6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 i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0" y="1524"/>
              <a:ext cx="6240" cy="218"/>
            </a:xfrm>
            <a:prstGeom prst="rect">
              <a:avLst/>
            </a:prstGeom>
            <a:solidFill>
              <a:srgbClr val="7FA1B6">
                <a:alpha val="749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pPr algn="ctr" defTabSz="414338" hangingPunct="0">
                <a:lnSpc>
                  <a:spcPct val="80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endParaRPr lang="en-US" sz="1600" i="0">
                <a:solidFill>
                  <a:srgbClr val="FFFFFF"/>
                </a:solidFill>
                <a:ea typeface="MS Gothic" pitchFamily="49" charset="-128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0" y="1306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i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0" y="1524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i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0" y="1089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i="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452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/>
            </a:lvl1pPr>
          </a:lstStyle>
          <a:p>
            <a:pPr lvl="0"/>
            <a:r>
              <a:rPr lang="nl-NL" noProof="0" smtClean="0"/>
              <a:t>Klik om het opmaakprofiel te bewerken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28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FE1A2-6762-457F-A3B2-D9E89F82606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0530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48E87-5D45-4C52-A8D0-62642D5B549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2870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1346-BEC9-46F8-9040-8F7B16B08EB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383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2DB5-625F-43D0-9D30-E10DE9AEB08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685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DDBA2-2C5C-4932-8452-9C254B08A2A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745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BAFA7-589E-4188-9789-4D4E0B48415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042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8BB95-F819-454D-85E1-1C029A91039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974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AC4AC-1F09-40D2-AC26-C4DC3D3235C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337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698E2-43BA-4FC7-B2C3-C685213FC73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3325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47A94-823A-49D0-84B7-4D6D1D9E7A8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948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96D05-5C46-46CF-9B3E-413973955C3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175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3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0113" y="1482725"/>
            <a:ext cx="38608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10113" y="3708400"/>
            <a:ext cx="38608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November 30 2011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C4D7D-D198-479B-9C80-96DBA97514E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981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Oe_IM_KNMI_Logo_2_RGB_p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7" t="17924" r="8289"/>
          <a:stretch>
            <a:fillRect/>
          </a:stretch>
        </p:blipFill>
        <p:spPr bwMode="auto">
          <a:xfrm>
            <a:off x="3717925" y="0"/>
            <a:ext cx="429577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93738" y="2058988"/>
            <a:ext cx="7391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l-NL" noProof="0" smtClean="0"/>
              <a:t>Klik om het opmaakprofiel van de modeltitel te bewerken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55713" y="3603625"/>
            <a:ext cx="6400800" cy="17526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smtClean="0"/>
              <a:t>Klik om het opmaakprofiel van de modelondertitel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0736943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4DA0CBC-C94C-4310-BD19-0390AF6A22D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78344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4A486CC-9DA9-4DEE-AC5A-39445512EE8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3177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91B2E-1BCC-486E-865A-EF720962946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4017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6576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2057400"/>
            <a:ext cx="36576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F2CCC7-4E55-4FB8-A0DF-D0F4686F10D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88657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46E9200-4F77-46BE-B57E-76C7F2F6DB7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10704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1CAC7AD-3417-4B7F-8D7D-0A0E47DBB8E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108023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B8A53EC-92BC-4C49-AD5B-A5EBCC6242D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72356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9B1ABA-1C58-4727-85E3-C57EE68D749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649099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B0E275-7677-42D1-B0B3-DB9E111EEA7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692053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56A5999-3C02-4F7C-A6E1-502309C8098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22852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685800"/>
            <a:ext cx="18669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4483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nl-NL"/>
              <a:t>ENW Rivieren, 20 september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5E6FE34-4455-4845-AC18-9990B979198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1930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4"/>
            <a:ext cx="3860800" cy="4300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4"/>
            <a:ext cx="3860800" cy="43005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3BF35-1F14-42E7-AC7F-E7D880ECA97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6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BE16C-3106-4F6A-814E-7EE46A49169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4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401F0-A17C-44C6-9C9F-4381C496A0C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66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70596-B17D-48FB-B13A-97B7E3A4418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87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BCB36-BA18-4E65-B86B-C6C6D0022D6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450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8D56C-0F5A-442F-8370-EB826022F61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88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4"/>
            <a:ext cx="7874000" cy="430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29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i="0">
                <a:solidFill>
                  <a:srgbClr val="008BB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27090" y="6537325"/>
            <a:ext cx="24399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i="0">
                <a:solidFill>
                  <a:srgbClr val="008BB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12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i="0">
                <a:solidFill>
                  <a:srgbClr val="008BBF"/>
                </a:solidFill>
              </a:defRPr>
            </a:lvl1pPr>
          </a:lstStyle>
          <a:p>
            <a:pPr>
              <a:defRPr/>
            </a:pPr>
            <a:fld id="{34375273-0A66-458B-BD90-80A6966499C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41" y="-1586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2" name="Picture 9" descr="D111-0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-14287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0" y="317502"/>
            <a:ext cx="9123363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0" y="635003"/>
            <a:ext cx="9123363" cy="3175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1600" i="0">
              <a:solidFill>
                <a:schemeClr val="bg1"/>
              </a:solidFill>
              <a:ea typeface="MS Gothic" pitchFamily="49" charset="-128"/>
            </a:endParaRPr>
          </a:p>
        </p:txBody>
      </p:sp>
      <p:sp>
        <p:nvSpPr>
          <p:cNvPr id="1036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7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8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5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pic>
        <p:nvPicPr>
          <p:cNvPr id="1040" name="Picture 18" descr="woordmer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16" y="6323023"/>
            <a:ext cx="1573213" cy="3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Line 19"/>
          <p:cNvSpPr>
            <a:spLocks noChangeShapeType="1"/>
          </p:cNvSpPr>
          <p:nvPr/>
        </p:nvSpPr>
        <p:spPr bwMode="auto">
          <a:xfrm flipH="1">
            <a:off x="3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 om de opmaakprofielen van de modeltekst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</a:p>
          <a:p>
            <a:pPr lvl="0"/>
            <a:endParaRPr lang="nl-NL" smtClean="0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22415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00">
                <a:solidFill>
                  <a:srgbClr val="008BBF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nl-NL" i="0"/>
              <a:t>November 30 2011</a:t>
            </a:r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8BBF"/>
                </a:solidFill>
              </a:defRPr>
            </a:lvl1pPr>
          </a:lstStyle>
          <a:p>
            <a:pPr algn="ctr">
              <a:defRPr/>
            </a:pPr>
            <a:endParaRPr lang="en-US" i="0">
              <a:ea typeface="ＭＳ Ｐゴシック" pitchFamily="34" charset="-128"/>
            </a:endParaRPr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8BBF"/>
                </a:solidFill>
              </a:defRPr>
            </a:lvl1pPr>
          </a:lstStyle>
          <a:p>
            <a:pPr>
              <a:defRPr/>
            </a:pPr>
            <a:fld id="{5507FCFC-531F-4841-8F22-0DA6668EE7DF}" type="slidenum">
              <a:rPr lang="nl-NL" i="0">
                <a:ea typeface="ＭＳ Ｐゴシック" pitchFamily="34" charset="-128"/>
              </a:rPr>
              <a:pPr>
                <a:defRPr/>
              </a:pPr>
              <a:t>‹#›</a:t>
            </a:fld>
            <a:endParaRPr lang="nl-NL" i="0"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GB" i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32" name="Picture 8" descr="D111-0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GB" i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GB" i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 algn="ctr" defTabSz="414338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sz="1600" i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i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i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i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pic>
        <p:nvPicPr>
          <p:cNvPr id="1040" name="Picture 16" descr="woordmer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Line 17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i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27650" name="Picture 2" descr="http://www.charterworld.com/news/wp-content/uploads/2011/06/logo-university-of-twente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1506081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2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467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modeltitel te bewerken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46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om het opmaakprofiel van de modeltekst te bewerken</a:t>
            </a:r>
          </a:p>
        </p:txBody>
      </p:sp>
      <p:sp>
        <p:nvSpPr>
          <p:cNvPr id="268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9463" y="6400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AA0FF"/>
                </a:solidFill>
                <a:latin typeface="Arial" pitchFamily="34" charset="0"/>
              </a:defRPr>
            </a:lvl1pPr>
          </a:lstStyle>
          <a:p>
            <a:pPr eaLnBrk="0" hangingPunct="0">
              <a:defRPr/>
            </a:pPr>
            <a:endParaRPr lang="nl-NL" i="0"/>
          </a:p>
        </p:txBody>
      </p:sp>
      <p:sp>
        <p:nvSpPr>
          <p:cNvPr id="268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4008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8AA0FF"/>
                </a:solidFill>
                <a:latin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nl-NL" i="0"/>
              <a:t>ENW Rivieren, 20 september 2012</a:t>
            </a:r>
          </a:p>
        </p:txBody>
      </p:sp>
      <p:sp>
        <p:nvSpPr>
          <p:cNvPr id="268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4008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AA0FF"/>
                </a:solidFill>
                <a:latin typeface="Arial" pitchFamily="34" charset="0"/>
              </a:defRPr>
            </a:lvl1pPr>
          </a:lstStyle>
          <a:p>
            <a:pPr eaLnBrk="0" hangingPunct="0">
              <a:defRPr/>
            </a:pPr>
            <a:fld id="{09D06EB9-F797-4DBB-B988-B4F473A62776}" type="slidenum">
              <a:rPr lang="nl-NL" i="0"/>
              <a:pPr eaLnBrk="0" hangingPunct="0">
                <a:defRPr/>
              </a:pPr>
              <a:t>‹#›</a:t>
            </a:fld>
            <a:endParaRPr lang="nl-NL" i="0"/>
          </a:p>
        </p:txBody>
      </p:sp>
      <p:pic>
        <p:nvPicPr>
          <p:cNvPr id="2055" name="Picture 7" descr="ROe_IM_KNMI_Logo_2_RGB_po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7" t="17924" r="8289"/>
          <a:stretch>
            <a:fillRect/>
          </a:stretch>
        </p:blipFill>
        <p:spPr bwMode="auto">
          <a:xfrm>
            <a:off x="5943600" y="0"/>
            <a:ext cx="32004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23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2200">
          <a:solidFill>
            <a:schemeClr val="tx1"/>
          </a:solidFill>
          <a:latin typeface="ScalaSans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latin typeface="ScalaSans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>
          <a:solidFill>
            <a:schemeClr val="tx1"/>
          </a:solidFill>
          <a:latin typeface="ScalaSans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1600">
          <a:solidFill>
            <a:schemeClr val="tx1"/>
          </a:solidFill>
          <a:latin typeface="ScalaSans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1600">
          <a:solidFill>
            <a:schemeClr val="tx1"/>
          </a:solidFill>
          <a:latin typeface="ScalaSans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1600">
          <a:solidFill>
            <a:schemeClr val="tx1"/>
          </a:solidFill>
          <a:latin typeface="ScalaSans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1600">
          <a:solidFill>
            <a:schemeClr val="tx1"/>
          </a:solidFill>
          <a:latin typeface="ScalaSans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1600">
          <a:solidFill>
            <a:schemeClr val="tx1"/>
          </a:solidFill>
          <a:latin typeface="Scala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4.png"/><Relationship Id="rId2" Type="http://schemas.openxmlformats.org/officeDocument/2006/relationships/video" Target="Macintosh%20HD:Users:hcwinsemius:Documents:Keynote:Lunch_talk_Deltares_2009#5AE010:23872__Percy_Duke__T#5AE013.mov" TargetMode="External"/><Relationship Id="rId1" Type="http://schemas.openxmlformats.org/officeDocument/2006/relationships/video" Target="Macintosh%20HD:Users:hcwinsemius:Documents:Keynote:Lunch_talk_Deltares_2009#5AE010:23872__Percy_Duke__T#5AE012.mov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7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624" y="2924944"/>
            <a:ext cx="6553200" cy="2303874"/>
          </a:xfrm>
        </p:spPr>
        <p:txBody>
          <a:bodyPr/>
          <a:lstStyle/>
          <a:p>
            <a:pPr algn="ctr" eaLnBrk="1" hangingPunct="1"/>
            <a:r>
              <a:rPr lang="en-US" sz="2000" dirty="0"/>
              <a:t>Extreme discharges of the Rhine and Elbe:</a:t>
            </a:r>
            <a:br>
              <a:rPr lang="en-US" sz="2000" dirty="0"/>
            </a:br>
            <a:r>
              <a:rPr lang="en-US" sz="2000" dirty="0"/>
              <a:t>Design floods in the future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nl-NL" sz="1600" dirty="0" smtClean="0"/>
              <a:t>Jaap Kwadijk</a:t>
            </a:r>
            <a:br>
              <a:rPr lang="nl-NL" sz="1600" dirty="0" smtClean="0"/>
            </a:br>
            <a:r>
              <a:rPr lang="nl-NL" sz="1600" dirty="0" smtClean="0"/>
              <a:t/>
            </a:r>
            <a:br>
              <a:rPr lang="nl-NL" sz="1600" dirty="0" smtClean="0"/>
            </a:br>
            <a:r>
              <a:rPr lang="nl-NL" sz="1600" dirty="0" smtClean="0"/>
              <a:t>Director of </a:t>
            </a:r>
            <a:r>
              <a:rPr lang="nl-NL" sz="1600" dirty="0" err="1" smtClean="0"/>
              <a:t>Science</a:t>
            </a:r>
            <a:r>
              <a:rPr lang="nl-NL" sz="1600" dirty="0" smtClean="0"/>
              <a:t>,  </a:t>
            </a:r>
            <a:r>
              <a:rPr lang="nl-NL" sz="1600" dirty="0" err="1" smtClean="0"/>
              <a:t>Deltares</a:t>
            </a:r>
            <a:r>
              <a:rPr lang="nl-NL" sz="1600" dirty="0" smtClean="0"/>
              <a:t/>
            </a:r>
            <a:br>
              <a:rPr lang="nl-NL" sz="1600" dirty="0" smtClean="0"/>
            </a:br>
            <a:r>
              <a:rPr lang="nl-NL" sz="1600" dirty="0" smtClean="0"/>
              <a:t>Prof. </a:t>
            </a:r>
            <a:r>
              <a:rPr lang="nl-NL" sz="1600" dirty="0" err="1" smtClean="0"/>
              <a:t>Climate</a:t>
            </a:r>
            <a:r>
              <a:rPr lang="nl-NL" sz="1600" dirty="0" smtClean="0"/>
              <a:t> </a:t>
            </a:r>
            <a:r>
              <a:rPr lang="nl-NL" sz="1600" dirty="0" err="1" smtClean="0"/>
              <a:t>and</a:t>
            </a:r>
            <a:r>
              <a:rPr lang="nl-NL" sz="1600" dirty="0" smtClean="0"/>
              <a:t> water management, Twente University 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/>
              <a:t>“Top 20,” today, in terms of assets</a:t>
            </a:r>
          </a:p>
        </p:txBody>
      </p:sp>
      <p:pic>
        <p:nvPicPr>
          <p:cNvPr id="12291" name="Picture 4" descr="Top20_exposedassets_scenC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4" r="2155" b="12289"/>
          <a:stretch>
            <a:fillRect/>
          </a:stretch>
        </p:blipFill>
        <p:spPr bwMode="auto">
          <a:xfrm>
            <a:off x="539750" y="1196975"/>
            <a:ext cx="8351838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782" y="5013176"/>
            <a:ext cx="1809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" y="5760662"/>
            <a:ext cx="1975792" cy="10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123" y="4664217"/>
            <a:ext cx="258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Courtesy, </a:t>
            </a:r>
            <a:r>
              <a:rPr lang="en-US" dirty="0" err="1" smtClean="0"/>
              <a:t>Jeroen</a:t>
            </a:r>
            <a:r>
              <a:rPr lang="en-US" dirty="0" smtClean="0"/>
              <a:t> Aerts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85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9pPr>
          </a:lstStyle>
          <a:p>
            <a:r>
              <a:rPr lang="en-US" i="0" kern="0" dirty="0"/>
              <a:t>W</a:t>
            </a:r>
            <a:r>
              <a:rPr lang="en-US" i="0" kern="0" dirty="0" smtClean="0"/>
              <a:t>hat determines growth in risk?</a:t>
            </a:r>
            <a:endParaRPr lang="en-GB" i="0" kern="0" dirty="0"/>
          </a:p>
        </p:txBody>
      </p:sp>
      <p:pic>
        <p:nvPicPr>
          <p:cNvPr id="6" name="Picture 5" descr="ind_8001_dissect_rcp8p5_SSP5_208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25" y="1052736"/>
            <a:ext cx="9240450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7504" y="5301208"/>
            <a:ext cx="727280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i="0" dirty="0" err="1" smtClean="0">
                <a:solidFill>
                  <a:srgbClr val="000000"/>
                </a:solidFill>
                <a:ea typeface="ＭＳ Ｐゴシック" pitchFamily="34" charset="-128"/>
              </a:rPr>
              <a:t>Hirabayashi</a:t>
            </a:r>
            <a:r>
              <a:rPr lang="en-US" i="0" dirty="0" smtClean="0">
                <a:solidFill>
                  <a:srgbClr val="000000"/>
                </a:solidFill>
                <a:ea typeface="ＭＳ Ｐゴシック" pitchFamily="34" charset="-128"/>
              </a:rPr>
              <a:t> et al. (2013): Large growth in risk in S-E Asia due to climate change; (Nature CC)</a:t>
            </a:r>
          </a:p>
          <a:p>
            <a:pPr algn="ctr" eaLnBrk="0" hangingPunct="0"/>
            <a:r>
              <a:rPr lang="en-US" i="0" dirty="0" smtClean="0">
                <a:solidFill>
                  <a:srgbClr val="000000"/>
                </a:solidFill>
                <a:ea typeface="ＭＳ Ｐゴシック" pitchFamily="34" charset="-128"/>
              </a:rPr>
              <a:t>Winsemius et al. 2015: Confirms the above, but climate change impact is dwarfed by the disproportionate growth of economy in flood prone zones. Nature CC, </a:t>
            </a:r>
            <a:r>
              <a:rPr lang="en-US" i="0" dirty="0" err="1" smtClean="0">
                <a:solidFill>
                  <a:srgbClr val="000000"/>
                </a:solidFill>
                <a:ea typeface="ＭＳ Ｐゴシック" pitchFamily="34" charset="-128"/>
              </a:rPr>
              <a:t>december</a:t>
            </a:r>
            <a:r>
              <a:rPr lang="en-US" i="0" dirty="0" smtClean="0">
                <a:solidFill>
                  <a:srgbClr val="000000"/>
                </a:solidFill>
                <a:ea typeface="ＭＳ Ｐゴシック" pitchFamily="34" charset="-128"/>
              </a:rPr>
              <a:t> 2015) </a:t>
            </a:r>
            <a:endParaRPr lang="en-GB" i="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19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5219"/>
            <a:ext cx="8196262" cy="611187"/>
          </a:xfrm>
        </p:spPr>
        <p:txBody>
          <a:bodyPr/>
          <a:lstStyle/>
          <a:p>
            <a:r>
              <a:rPr lang="en-US" dirty="0" smtClean="0"/>
              <a:t>Can we detect climate change signals in the Elbe and Rhine (not really)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November 30 2011</a:t>
            </a:r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" y="980728"/>
            <a:ext cx="9140993" cy="46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538" y="5877272"/>
            <a:ext cx="30353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Annual flows, no floods!)</a:t>
            </a:r>
          </a:p>
          <a:p>
            <a:r>
              <a:rPr lang="en-US" dirty="0" smtClean="0"/>
              <a:t>Courtesy </a:t>
            </a:r>
            <a:r>
              <a:rPr lang="en-US" dirty="0" err="1"/>
              <a:t>Christoph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Mudersbach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583117" y="5921641"/>
            <a:ext cx="3560882" cy="9379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North Sea Region Climate Change Assessment (NOSCCA</a:t>
            </a:r>
            <a:r>
              <a:rPr lang="en-US" dirty="0" smtClean="0"/>
              <a:t>), in press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6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8196262" cy="611187"/>
          </a:xfrm>
        </p:spPr>
        <p:txBody>
          <a:bodyPr/>
          <a:lstStyle/>
          <a:p>
            <a:r>
              <a:rPr lang="en-US" dirty="0"/>
              <a:t>Can we detect climate change signals in the Elbe and Rhine (not really)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128" y="1052736"/>
            <a:ext cx="3096344" cy="6048672"/>
          </a:xfrm>
        </p:spPr>
        <p:txBody>
          <a:bodyPr/>
          <a:lstStyle/>
          <a:p>
            <a:r>
              <a:rPr lang="en-GB" sz="1400" dirty="0" err="1"/>
              <a:t>Belz</a:t>
            </a:r>
            <a:r>
              <a:rPr lang="en-GB" sz="1400" dirty="0"/>
              <a:t> </a:t>
            </a:r>
            <a:r>
              <a:rPr lang="en-GB" sz="1400" dirty="0" smtClean="0"/>
              <a:t>JU et al. . </a:t>
            </a:r>
            <a:r>
              <a:rPr lang="en-GB" sz="1400" dirty="0" err="1"/>
              <a:t>Schriftenreihe</a:t>
            </a:r>
            <a:r>
              <a:rPr lang="en-GB" sz="1400" dirty="0"/>
              <a:t> der KHR, Bd. 1–22. </a:t>
            </a:r>
            <a:r>
              <a:rPr lang="en-GB" sz="1400" dirty="0" err="1"/>
              <a:t>Konlenz</a:t>
            </a:r>
            <a:r>
              <a:rPr lang="en-GB" sz="1400" dirty="0"/>
              <a:t> und </a:t>
            </a:r>
            <a:r>
              <a:rPr lang="en-GB" sz="1400" dirty="0" err="1"/>
              <a:t>Lelystad</a:t>
            </a:r>
            <a:endParaRPr lang="en-GB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36712"/>
            <a:ext cx="571400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3" y="5079406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Seasonal flows, no floods!</a:t>
            </a:r>
          </a:p>
          <a:p>
            <a:r>
              <a:rPr lang="en-US" dirty="0" smtClean="0"/>
              <a:t>Courtesy CHR/KHR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4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96262" cy="611187"/>
          </a:xfrm>
        </p:spPr>
        <p:txBody>
          <a:bodyPr/>
          <a:lstStyle/>
          <a:p>
            <a:r>
              <a:rPr lang="en-US" dirty="0" smtClean="0"/>
              <a:t>How to solve the quest for info on </a:t>
            </a:r>
            <a:r>
              <a:rPr lang="en-US" dirty="0" smtClean="0"/>
              <a:t>more extreme </a:t>
            </a:r>
            <a:r>
              <a:rPr lang="en-US" dirty="0" smtClean="0"/>
              <a:t>events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Extrapolate your observed floods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Use others’ floods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Create your own virtual flood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12" y="3933056"/>
            <a:ext cx="3512687" cy="290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6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755576" y="3573016"/>
            <a:ext cx="7772400" cy="1500187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Extrapolate your observed floods</a:t>
            </a:r>
          </a:p>
          <a:p>
            <a:pPr algn="ctr"/>
            <a:endParaRPr lang="en-US" sz="3600" b="1" dirty="0">
              <a:solidFill>
                <a:srgbClr val="00B0F0"/>
              </a:solidFill>
            </a:endParaRPr>
          </a:p>
          <a:p>
            <a:pPr algn="ctr"/>
            <a:endParaRPr lang="en-US" sz="3600" b="1" dirty="0" smtClean="0">
              <a:solidFill>
                <a:srgbClr val="00B0F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09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62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988" y="-171450"/>
            <a:ext cx="5508626" cy="3359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6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3213100"/>
            <a:ext cx="5435600" cy="3313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6242794" y="2337628"/>
            <a:ext cx="749300" cy="539750"/>
            <a:chOff x="3103" y="676"/>
            <a:chExt cx="568" cy="340"/>
          </a:xfrm>
        </p:grpSpPr>
        <p:sp>
          <p:nvSpPr>
            <p:cNvPr id="6" name="Freeform 41"/>
            <p:cNvSpPr>
              <a:spLocks/>
            </p:cNvSpPr>
            <p:nvPr/>
          </p:nvSpPr>
          <p:spPr bwMode="auto">
            <a:xfrm>
              <a:off x="3103" y="712"/>
              <a:ext cx="568" cy="304"/>
            </a:xfrm>
            <a:custGeom>
              <a:avLst/>
              <a:gdLst>
                <a:gd name="T0" fmla="*/ 0 w 656"/>
                <a:gd name="T1" fmla="*/ 0 h 672"/>
                <a:gd name="T2" fmla="*/ 0 w 656"/>
                <a:gd name="T3" fmla="*/ 304 h 672"/>
                <a:gd name="T4" fmla="*/ 568 w 656"/>
                <a:gd name="T5" fmla="*/ 304 h 6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672">
                  <a:moveTo>
                    <a:pt x="0" y="0"/>
                  </a:moveTo>
                  <a:lnTo>
                    <a:pt x="0" y="672"/>
                  </a:lnTo>
                  <a:lnTo>
                    <a:pt x="656" y="67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GB"/>
            </a:p>
          </p:txBody>
        </p:sp>
        <p:pic>
          <p:nvPicPr>
            <p:cNvPr id="7" name="Picture 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" y="676"/>
              <a:ext cx="518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236296" y="1988840"/>
            <a:ext cx="124393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MS Gothic" pitchFamily="49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pitchFamily="49" charset="-128"/>
              </a:rPr>
              <a:t>Discharges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pitchFamily="49" charset="-128"/>
              </a:rPr>
              <a:t>Rhine</a:t>
            </a:r>
            <a:endParaRPr kumimoji="0" lang="nl-NL" alt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pitchFamily="49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NL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Gothic" pitchFamily="49" charset="-128"/>
              </a:rPr>
              <a:t>Elbe</a:t>
            </a:r>
            <a:endParaRPr kumimoji="0" lang="nl-NL" alt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Gothic" pitchFamily="49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40" y="4056277"/>
            <a:ext cx="3625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Find a long time series  of  river 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Identify annual flow maxima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Order them from low-&gt;high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Fit an Extreme Value function through the points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0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b="1">
                <a:solidFill>
                  <a:srgbClr val="003366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rgbClr val="003366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1400" b="0" smtClean="0">
                <a:solidFill>
                  <a:schemeClr val="tx1"/>
                </a:solidFill>
                <a:latin typeface="Times New Roman" pitchFamily="18" charset="0"/>
              </a:rPr>
              <a:t>19 September 2012</a:t>
            </a:r>
          </a:p>
          <a:p>
            <a:pPr>
              <a:spcBef>
                <a:spcPct val="0"/>
              </a:spcBef>
              <a:buFontTx/>
              <a:buNone/>
            </a:pPr>
            <a:endParaRPr lang="nl-NL" altLang="en-US" sz="14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b="1">
                <a:solidFill>
                  <a:srgbClr val="003366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rgbClr val="003366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1400" b="0" smtClean="0">
                <a:solidFill>
                  <a:schemeClr val="tx1"/>
                </a:solidFill>
                <a:latin typeface="Times New Roman" pitchFamily="18" charset="0"/>
              </a:rPr>
              <a:t>U Twente</a:t>
            </a:r>
          </a:p>
        </p:txBody>
      </p:sp>
      <p:sp>
        <p:nvSpPr>
          <p:cNvPr id="972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b="1">
                <a:solidFill>
                  <a:srgbClr val="003366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rgbClr val="003366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168241-510B-4287-BEC0-48653B6EB423}" type="slidenum">
              <a:rPr lang="nl-NL" altLang="en-US" sz="1400" b="0" smtClean="0">
                <a:solidFill>
                  <a:schemeClr val="tx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nl-NL" altLang="en-US" sz="14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graphicFrame>
        <p:nvGraphicFramePr>
          <p:cNvPr id="9728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319318"/>
              </p:ext>
            </p:extLst>
          </p:nvPr>
        </p:nvGraphicFramePr>
        <p:xfrm>
          <a:off x="-4805" y="836712"/>
          <a:ext cx="7786687" cy="529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CorelDRAW 6.0" r:id="rId3" imgW="9001178" imgH="6105628" progId="CorelDRAW.Graphic.6">
                  <p:embed/>
                </p:oleObj>
              </mc:Choice>
              <mc:Fallback>
                <p:oleObj name="CorelDRAW 6.0" r:id="rId3" imgW="9001178" imgH="6105628" progId="CorelDRAW.Graphic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805" y="836712"/>
                        <a:ext cx="7786687" cy="529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1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b="1">
                <a:solidFill>
                  <a:srgbClr val="003366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rgbClr val="003366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1400" b="0" smtClean="0">
                <a:solidFill>
                  <a:schemeClr val="tx1"/>
                </a:solidFill>
                <a:latin typeface="Times New Roman" pitchFamily="18" charset="0"/>
              </a:rPr>
              <a:t>19 September 2012</a:t>
            </a:r>
          </a:p>
          <a:p>
            <a:pPr>
              <a:spcBef>
                <a:spcPct val="0"/>
              </a:spcBef>
              <a:buFontTx/>
              <a:buNone/>
            </a:pPr>
            <a:endParaRPr lang="nl-NL" altLang="en-US" sz="14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83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b="1">
                <a:solidFill>
                  <a:srgbClr val="003366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rgbClr val="003366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1400" b="0" smtClean="0">
                <a:solidFill>
                  <a:schemeClr val="tx1"/>
                </a:solidFill>
                <a:latin typeface="Times New Roman" pitchFamily="18" charset="0"/>
              </a:rPr>
              <a:t>U Twente</a:t>
            </a:r>
          </a:p>
        </p:txBody>
      </p:sp>
      <p:sp>
        <p:nvSpPr>
          <p:cNvPr id="983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b="1">
                <a:solidFill>
                  <a:srgbClr val="003366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rgbClr val="003366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66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965609-EE65-43F2-A9BE-E8D8FC673B90}" type="slidenum">
              <a:rPr lang="nl-NL" altLang="en-US" sz="1400" b="0" smtClean="0">
                <a:solidFill>
                  <a:schemeClr val="tx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nl-NL" altLang="en-US" sz="14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830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7772400" cy="609600"/>
          </a:xfrm>
        </p:spPr>
        <p:txBody>
          <a:bodyPr/>
          <a:lstStyle/>
          <a:p>
            <a:r>
              <a:rPr lang="en-GB" altLang="en-US" smtClean="0">
                <a:solidFill>
                  <a:schemeClr val="bg1"/>
                </a:solidFill>
              </a:rPr>
              <a:t>Oder before and after 1997 flood</a:t>
            </a:r>
          </a:p>
        </p:txBody>
      </p:sp>
      <p:sp>
        <p:nvSpPr>
          <p:cNvPr id="983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graphicFrame>
        <p:nvGraphicFramePr>
          <p:cNvPr id="98311" name="Object 4"/>
          <p:cNvGraphicFramePr>
            <a:graphicFrameLocks noChangeAspect="1"/>
          </p:cNvGraphicFramePr>
          <p:nvPr/>
        </p:nvGraphicFramePr>
        <p:xfrm>
          <a:off x="323850" y="1484313"/>
          <a:ext cx="6840538" cy="479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CorelDRAW 6.0" r:id="rId3" imgW="8791704" imgH="6143688" progId="CorelDRAW.Graphic.6">
                  <p:embed/>
                </p:oleObj>
              </mc:Choice>
              <mc:Fallback>
                <p:oleObj name="CorelDRAW 6.0" r:id="rId3" imgW="8791704" imgH="6143688" progId="CorelDRAW.Graphic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84313"/>
                        <a:ext cx="6840538" cy="479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89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20" y="0"/>
            <a:ext cx="8196262" cy="611187"/>
          </a:xfrm>
        </p:spPr>
        <p:txBody>
          <a:bodyPr/>
          <a:lstStyle/>
          <a:p>
            <a:r>
              <a:rPr lang="en-US" dirty="0" smtClean="0"/>
              <a:t>Some difficulties, larger floods may behave unexpectedly</a:t>
            </a:r>
            <a:endParaRPr lang="en-GB" dirty="0"/>
          </a:p>
        </p:txBody>
      </p:sp>
      <p:pic>
        <p:nvPicPr>
          <p:cNvPr id="5" name="rechter oever Niederrhein (bij rees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1556792"/>
            <a:ext cx="5178170" cy="392660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491880" cy="470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2195736" y="3331225"/>
            <a:ext cx="648072" cy="673840"/>
          </a:xfrm>
          <a:prstGeom prst="ellipse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0" y="1257300"/>
            <a:ext cx="4257675" cy="46910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1986 – MSc Quaternary Geology Amsterdam University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1993 – PhD :  Effect of Climate change of the discharge of the Rhine, Utrecht University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Since 1997 Delft Hydraulics /  </a:t>
            </a:r>
            <a:r>
              <a:rPr lang="en-US" sz="1800" dirty="0" err="1" smtClean="0"/>
              <a:t>Deltares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Currently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Prof. </a:t>
            </a:r>
            <a:r>
              <a:rPr lang="en-US" sz="1800" dirty="0" err="1" smtClean="0"/>
              <a:t>Modelling</a:t>
            </a:r>
            <a:r>
              <a:rPr lang="en-US" sz="1800" dirty="0" smtClean="0"/>
              <a:t> climate and water management, </a:t>
            </a:r>
            <a:r>
              <a:rPr lang="en-US" sz="1800" dirty="0" err="1" smtClean="0"/>
              <a:t>TU.Twente</a:t>
            </a:r>
            <a:endParaRPr lang="en-US" sz="18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Chair Scientific board </a:t>
            </a:r>
            <a:r>
              <a:rPr lang="en-US" sz="1800" dirty="0" err="1" smtClean="0"/>
              <a:t>Deltares</a:t>
            </a:r>
            <a:endParaRPr lang="en-US" sz="18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Floods: Netherlands, Hong Kong, Egypt, Iran, Mongolia, Surinam</a:t>
            </a:r>
          </a:p>
          <a:p>
            <a:endParaRPr lang="en-US" sz="1800" dirty="0"/>
          </a:p>
          <a:p>
            <a:endParaRPr lang="en-US" sz="1800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773238"/>
            <a:ext cx="2928937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949280"/>
            <a:ext cx="1635489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27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floods become </a:t>
            </a:r>
            <a:r>
              <a:rPr lang="en-US" dirty="0" err="1" smtClean="0"/>
              <a:t>inifitely</a:t>
            </a:r>
            <a:r>
              <a:rPr lang="en-US" dirty="0" smtClean="0"/>
              <a:t> large?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01701"/>
            <a:ext cx="251520" cy="324090"/>
          </a:xfr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5" y="6093296"/>
            <a:ext cx="277514" cy="35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65" y="5579087"/>
            <a:ext cx="490537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48" y="4718184"/>
            <a:ext cx="902618" cy="90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Content Placeholder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4235" y="1897984"/>
            <a:ext cx="2289063" cy="2030983"/>
          </a:xfrm>
          <a:noFill/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2976"/>
            <a:ext cx="1153414" cy="164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45" y="304107"/>
            <a:ext cx="340836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0" y="1700808"/>
            <a:ext cx="6876256" cy="4744387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3709190" y="5120474"/>
            <a:ext cx="5186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chickens become as big as ostriches???</a:t>
            </a:r>
          </a:p>
          <a:p>
            <a:endParaRPr lang="en-US" dirty="0"/>
          </a:p>
          <a:p>
            <a:r>
              <a:rPr lang="en-US" dirty="0" smtClean="0"/>
              <a:t>(they could according to the extrapolation theory)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4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755576" y="3573016"/>
            <a:ext cx="7772400" cy="1500187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Use </a:t>
            </a:r>
            <a:r>
              <a:rPr lang="en-US" sz="3600" b="1" dirty="0" smtClean="0">
                <a:solidFill>
                  <a:srgbClr val="00B0F0"/>
                </a:solidFill>
              </a:rPr>
              <a:t>others’ </a:t>
            </a:r>
            <a:r>
              <a:rPr lang="en-US" sz="3600" b="1" dirty="0">
                <a:solidFill>
                  <a:srgbClr val="00B0F0"/>
                </a:solidFill>
              </a:rPr>
              <a:t>floods </a:t>
            </a:r>
            <a:r>
              <a:rPr lang="en-US" sz="3600" b="1" dirty="0" smtClean="0">
                <a:solidFill>
                  <a:srgbClr val="00B0F0"/>
                </a:solidFill>
              </a:rPr>
              <a:t>to </a:t>
            </a:r>
            <a:r>
              <a:rPr lang="en-US" sz="3600" b="1" dirty="0">
                <a:solidFill>
                  <a:srgbClr val="00B0F0"/>
                </a:solidFill>
              </a:rPr>
              <a:t>increase your own </a:t>
            </a:r>
            <a:r>
              <a:rPr lang="en-US" sz="3600" b="1" dirty="0" smtClean="0">
                <a:solidFill>
                  <a:srgbClr val="00B0F0"/>
                </a:solidFill>
              </a:rPr>
              <a:t>knowledge</a:t>
            </a:r>
          </a:p>
          <a:p>
            <a:pPr algn="ctr"/>
            <a:endParaRPr lang="en-US" sz="3600" b="1" dirty="0">
              <a:solidFill>
                <a:srgbClr val="00B0F0"/>
              </a:solidFill>
            </a:endParaRPr>
          </a:p>
          <a:p>
            <a:pPr algn="ctr"/>
            <a:endParaRPr lang="en-US" sz="3600" b="1" dirty="0" smtClean="0">
              <a:solidFill>
                <a:srgbClr val="00B0F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B0F0"/>
                </a:solidFill>
              </a:rPr>
              <a:t>From: </a:t>
            </a:r>
            <a:r>
              <a:rPr lang="en-US" sz="2400" b="1" dirty="0" err="1" smtClean="0">
                <a:solidFill>
                  <a:srgbClr val="00B0F0"/>
                </a:solidFill>
              </a:rPr>
              <a:t>Helmus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vd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Langemheen</a:t>
            </a:r>
            <a:r>
              <a:rPr lang="en-US" sz="2400" b="1" dirty="0" smtClean="0">
                <a:solidFill>
                  <a:srgbClr val="00B0F0"/>
                </a:solidFill>
              </a:rPr>
              <a:t> (RIZA), </a:t>
            </a:r>
            <a:r>
              <a:rPr lang="en-US" sz="2400" b="1" dirty="0" err="1" smtClean="0">
                <a:solidFill>
                  <a:srgbClr val="00B0F0"/>
                </a:solidFill>
              </a:rPr>
              <a:t>Jeanet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</a:rPr>
              <a:t>Onvlee</a:t>
            </a:r>
            <a:r>
              <a:rPr lang="en-US" sz="2400" b="1" dirty="0" smtClean="0">
                <a:solidFill>
                  <a:srgbClr val="00B0F0"/>
                </a:solidFill>
              </a:rPr>
              <a:t>, Gunther </a:t>
            </a:r>
            <a:r>
              <a:rPr lang="en-US" sz="2400" b="1" dirty="0" err="1" smtClean="0">
                <a:solidFill>
                  <a:srgbClr val="00B0F0"/>
                </a:solidFill>
              </a:rPr>
              <a:t>Konnen</a:t>
            </a:r>
            <a:r>
              <a:rPr lang="en-US" sz="2400" b="1" dirty="0" smtClean="0">
                <a:solidFill>
                  <a:srgbClr val="00B0F0"/>
                </a:solidFill>
              </a:rPr>
              <a:t> (KNMI), Jaap Schellekens (</a:t>
            </a:r>
            <a:r>
              <a:rPr lang="en-US" sz="2400" b="1" dirty="0" err="1" smtClean="0">
                <a:solidFill>
                  <a:srgbClr val="00B0F0"/>
                </a:solidFill>
              </a:rPr>
              <a:t>Deltares</a:t>
            </a:r>
            <a:r>
              <a:rPr lang="en-US" sz="2400" b="1" dirty="0" smtClean="0">
                <a:solidFill>
                  <a:srgbClr val="00B0F0"/>
                </a:solidFill>
              </a:rPr>
              <a:t>)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9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Projection of the Elbe 2002 flood on the Rhine basin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779912" cy="604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4456113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" y="3571231"/>
            <a:ext cx="23844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26075"/>
            <a:ext cx="2481263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7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79" y="116632"/>
            <a:ext cx="52421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875292"/>
            <a:ext cx="47529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11502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Shift the output of a weather forecast model (HIRLAM)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4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translation scenario’s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Shift the: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 smtClean="0"/>
              <a:t>Rainfall</a:t>
            </a:r>
            <a:r>
              <a:rPr lang="nl-NL" dirty="0" smtClean="0"/>
              <a:t> </a:t>
            </a:r>
            <a:r>
              <a:rPr lang="nl-NL" dirty="0" err="1" smtClean="0"/>
              <a:t>pattern</a:t>
            </a:r>
            <a:r>
              <a:rPr lang="nl-NL" dirty="0" smtClean="0"/>
              <a:t> 3 </a:t>
            </a:r>
            <a:r>
              <a:rPr lang="nl-NL" dirty="0" err="1" smtClean="0"/>
              <a:t>degrees</a:t>
            </a:r>
            <a:r>
              <a:rPr lang="nl-NL" dirty="0" smtClean="0"/>
              <a:t> </a:t>
            </a:r>
            <a:r>
              <a:rPr lang="nl-NL" dirty="0" err="1" smtClean="0"/>
              <a:t>towards</a:t>
            </a:r>
            <a:r>
              <a:rPr lang="nl-NL" dirty="0" smtClean="0"/>
              <a:t> the west.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/>
              <a:t>Rainfall</a:t>
            </a:r>
            <a:r>
              <a:rPr lang="nl-NL" dirty="0"/>
              <a:t> </a:t>
            </a:r>
            <a:r>
              <a:rPr lang="nl-NL" dirty="0" err="1"/>
              <a:t>pattern</a:t>
            </a:r>
            <a:r>
              <a:rPr lang="nl-NL" dirty="0"/>
              <a:t> </a:t>
            </a:r>
            <a:r>
              <a:rPr lang="nl-NL" dirty="0" smtClean="0"/>
              <a:t>4 </a:t>
            </a:r>
            <a:r>
              <a:rPr lang="nl-NL" dirty="0" err="1"/>
              <a:t>degrees</a:t>
            </a:r>
            <a:r>
              <a:rPr lang="nl-NL" dirty="0"/>
              <a:t> </a:t>
            </a:r>
            <a:r>
              <a:rPr lang="nl-NL" dirty="0" err="1"/>
              <a:t>towards</a:t>
            </a:r>
            <a:r>
              <a:rPr lang="nl-NL" dirty="0"/>
              <a:t> the west</a:t>
            </a:r>
            <a:r>
              <a:rPr lang="nl-NL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/>
              <a:t>Rainfall</a:t>
            </a:r>
            <a:r>
              <a:rPr lang="nl-NL" dirty="0"/>
              <a:t> </a:t>
            </a:r>
            <a:r>
              <a:rPr lang="nl-NL" dirty="0" err="1"/>
              <a:t>pattern</a:t>
            </a:r>
            <a:r>
              <a:rPr lang="nl-NL" dirty="0"/>
              <a:t> </a:t>
            </a:r>
            <a:r>
              <a:rPr lang="nl-NL" dirty="0" smtClean="0"/>
              <a:t>5 </a:t>
            </a:r>
            <a:r>
              <a:rPr lang="nl-NL" dirty="0" err="1"/>
              <a:t>degrees</a:t>
            </a:r>
            <a:r>
              <a:rPr lang="nl-NL" dirty="0"/>
              <a:t> </a:t>
            </a:r>
            <a:r>
              <a:rPr lang="nl-NL" dirty="0" err="1"/>
              <a:t>towards</a:t>
            </a:r>
            <a:r>
              <a:rPr lang="nl-NL" dirty="0"/>
              <a:t> the </a:t>
            </a:r>
            <a:r>
              <a:rPr lang="nl-NL" dirty="0" err="1" smtClean="0"/>
              <a:t>west.and</a:t>
            </a:r>
            <a:r>
              <a:rPr lang="nl-NL" dirty="0" smtClean="0"/>
              <a:t> 0.5 </a:t>
            </a:r>
            <a:r>
              <a:rPr lang="nl-NL" dirty="0" err="1" smtClean="0"/>
              <a:t>degree</a:t>
            </a:r>
            <a:r>
              <a:rPr lang="nl-NL" dirty="0" smtClean="0"/>
              <a:t> </a:t>
            </a:r>
            <a:r>
              <a:rPr lang="nl-NL" dirty="0" err="1" smtClean="0"/>
              <a:t>towards</a:t>
            </a:r>
            <a:r>
              <a:rPr lang="nl-NL" dirty="0" smtClean="0"/>
              <a:t> the </a:t>
            </a:r>
            <a:r>
              <a:rPr lang="nl-NL" dirty="0" err="1" smtClean="0"/>
              <a:t>south</a:t>
            </a:r>
            <a:endParaRPr lang="nl-NL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/>
              <a:t>Rainfall</a:t>
            </a:r>
            <a:r>
              <a:rPr lang="nl-NL" dirty="0"/>
              <a:t> </a:t>
            </a:r>
            <a:r>
              <a:rPr lang="nl-NL" dirty="0" err="1"/>
              <a:t>pattern</a:t>
            </a:r>
            <a:r>
              <a:rPr lang="nl-NL" dirty="0"/>
              <a:t> </a:t>
            </a:r>
            <a:r>
              <a:rPr lang="nl-NL" dirty="0" smtClean="0"/>
              <a:t>6 </a:t>
            </a:r>
            <a:r>
              <a:rPr lang="nl-NL" dirty="0" err="1"/>
              <a:t>degrees</a:t>
            </a:r>
            <a:r>
              <a:rPr lang="nl-NL" dirty="0"/>
              <a:t> </a:t>
            </a:r>
            <a:r>
              <a:rPr lang="nl-NL" dirty="0" err="1"/>
              <a:t>towards</a:t>
            </a:r>
            <a:r>
              <a:rPr lang="nl-NL" dirty="0"/>
              <a:t> the </a:t>
            </a:r>
            <a:r>
              <a:rPr lang="nl-NL" dirty="0" err="1"/>
              <a:t>west.and</a:t>
            </a:r>
            <a:r>
              <a:rPr lang="nl-NL" dirty="0"/>
              <a:t> </a:t>
            </a:r>
            <a:r>
              <a:rPr lang="nl-NL" dirty="0" smtClean="0"/>
              <a:t>1 </a:t>
            </a:r>
            <a:r>
              <a:rPr lang="nl-NL" dirty="0" err="1" smtClean="0"/>
              <a:t>degree</a:t>
            </a:r>
            <a:r>
              <a:rPr lang="nl-NL" dirty="0" smtClean="0"/>
              <a:t>  </a:t>
            </a:r>
            <a:r>
              <a:rPr lang="nl-NL" dirty="0" err="1"/>
              <a:t>towards</a:t>
            </a:r>
            <a:r>
              <a:rPr lang="nl-NL" dirty="0"/>
              <a:t> the </a:t>
            </a:r>
            <a:r>
              <a:rPr lang="nl-NL" dirty="0" err="1" smtClean="0"/>
              <a:t>south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(1 </a:t>
            </a:r>
            <a:r>
              <a:rPr lang="nl-NL" dirty="0" err="1" smtClean="0"/>
              <a:t>degree</a:t>
            </a:r>
            <a:r>
              <a:rPr lang="nl-NL" dirty="0" smtClean="0"/>
              <a:t> E is </a:t>
            </a:r>
            <a:r>
              <a:rPr lang="nl-NL" dirty="0" err="1" smtClean="0"/>
              <a:t>approximately</a:t>
            </a:r>
            <a:r>
              <a:rPr lang="nl-NL" dirty="0" smtClean="0"/>
              <a:t> 68 km; 1 </a:t>
            </a:r>
            <a:r>
              <a:rPr lang="nl-NL" dirty="0" err="1" smtClean="0"/>
              <a:t>degree</a:t>
            </a:r>
            <a:r>
              <a:rPr lang="nl-NL" dirty="0" smtClean="0"/>
              <a:t> S is </a:t>
            </a:r>
            <a:r>
              <a:rPr lang="nl-NL" dirty="0" err="1" smtClean="0"/>
              <a:t>approximately</a:t>
            </a:r>
            <a:r>
              <a:rPr lang="nl-NL" dirty="0" smtClean="0"/>
              <a:t> 100 km)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20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2413" cy="587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Translate rainfall into river flow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3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altLang="en-US"/>
              <a:t>ERCA, 14-15 january, 2013. Grenoble</a:t>
            </a:r>
          </a:p>
        </p:txBody>
      </p:sp>
      <p:pic>
        <p:nvPicPr>
          <p:cNvPr id="22529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836613"/>
            <a:ext cx="18208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836613"/>
            <a:ext cx="18208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6260" name="23872__Percy_Duke__T#5AE012.mov" descr="/Users/hcwinsemius/Documents/Keynote/Lunch_talk_Deltares_20091022.ppt_media/23872__Percy_Duke__Tap_Water-21.mov">
            <a:hlinkClick r:id="" action="ppaction://media"/>
          </p:cNvPr>
          <p:cNvPicPr>
            <a:picLocks noRot="1" noChangeAspect="1" noChangeArrowheads="1"/>
          </p:cNvPicPr>
          <p:nvPr>
            <a:quickTime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6738938"/>
            <a:ext cx="473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6261" name="23872__Percy_Duke__T#5AE013.mov" descr="/Users/hcwinsemius/Documents/Keynote/Lunch_talk_Deltares_20091022.ppt_media/23872__Percy_Duke__Tap_Water-21.mov">
            <a:hlinkClick r:id="" action="ppaction://media"/>
          </p:cNvPr>
          <p:cNvPicPr>
            <a:picLocks noRot="1" noChangeAspect="1" noChangeArrowheads="1"/>
          </p:cNvPicPr>
          <p:nvPr>
            <a:quickTime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6738938"/>
            <a:ext cx="473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6262" name="Group 6"/>
          <p:cNvGrpSpPr>
            <a:grpSpLocks/>
          </p:cNvGrpSpPr>
          <p:nvPr/>
        </p:nvGrpSpPr>
        <p:grpSpPr bwMode="auto">
          <a:xfrm>
            <a:off x="419100" y="1271588"/>
            <a:ext cx="7743825" cy="5524500"/>
            <a:chOff x="264" y="801"/>
            <a:chExt cx="4878" cy="3480"/>
          </a:xfrm>
        </p:grpSpPr>
        <p:pic>
          <p:nvPicPr>
            <p:cNvPr id="22530" name="Picture 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39"/>
              <a:ext cx="276" cy="49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1" name="Picture 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3440"/>
              <a:ext cx="276" cy="49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2" name="Picture 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" y="3384"/>
              <a:ext cx="276" cy="49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5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" y="3339"/>
              <a:ext cx="276" cy="49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6267" name="Picture 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" y="1706"/>
              <a:ext cx="2813" cy="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9" y="1174"/>
              <a:ext cx="2925" cy="714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Line 14"/>
            <p:cNvSpPr>
              <a:spLocks noChangeShapeType="1"/>
            </p:cNvSpPr>
            <p:nvPr/>
          </p:nvSpPr>
          <p:spPr bwMode="auto">
            <a:xfrm>
              <a:off x="675" y="2737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127000" dist="1524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43" name="Line 15"/>
            <p:cNvSpPr>
              <a:spLocks noChangeShapeType="1"/>
            </p:cNvSpPr>
            <p:nvPr/>
          </p:nvSpPr>
          <p:spPr bwMode="auto">
            <a:xfrm>
              <a:off x="686" y="2158"/>
              <a:ext cx="0" cy="5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1524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44" name="Rectangle 16"/>
            <p:cNvSpPr>
              <a:spLocks/>
            </p:cNvSpPr>
            <p:nvPr/>
          </p:nvSpPr>
          <p:spPr bwMode="auto">
            <a:xfrm>
              <a:off x="264" y="1836"/>
              <a:ext cx="83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6670000" indent="-26349325"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36352163" indent="-35709225"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rPr>
                <a:t>Storage</a:t>
              </a:r>
            </a:p>
          </p:txBody>
        </p:sp>
        <p:sp>
          <p:nvSpPr>
            <p:cNvPr id="22545" name="Rectangle 17"/>
            <p:cNvSpPr>
              <a:spLocks/>
            </p:cNvSpPr>
            <p:nvPr/>
          </p:nvSpPr>
          <p:spPr bwMode="auto">
            <a:xfrm>
              <a:off x="3353" y="3990"/>
              <a:ext cx="10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6670000" indent="-26349325"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36352163" indent="-35709225"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3000" dirty="0" smtClean="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rPr>
                <a:t>River flow</a:t>
              </a:r>
              <a:endParaRPr lang="en-US" altLang="en-US" sz="3000" dirty="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22546" name="Rectangle 18"/>
            <p:cNvSpPr>
              <a:spLocks/>
            </p:cNvSpPr>
            <p:nvPr/>
          </p:nvSpPr>
          <p:spPr bwMode="auto">
            <a:xfrm>
              <a:off x="3864" y="1516"/>
              <a:ext cx="12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6670000" indent="-26349325"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36352163" indent="-35709225"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rPr>
                <a:t>Evaporation</a:t>
              </a:r>
            </a:p>
          </p:txBody>
        </p:sp>
        <p:sp>
          <p:nvSpPr>
            <p:cNvPr id="22547" name="Line 19"/>
            <p:cNvSpPr>
              <a:spLocks noChangeShapeType="1"/>
            </p:cNvSpPr>
            <p:nvPr/>
          </p:nvSpPr>
          <p:spPr bwMode="auto">
            <a:xfrm>
              <a:off x="3994" y="2389"/>
              <a:ext cx="71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127000" dist="1524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>
              <a:off x="4691" y="1815"/>
              <a:ext cx="0" cy="5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1524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 flipH="1">
              <a:off x="3054" y="4138"/>
              <a:ext cx="41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1524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>
              <a:off x="3066" y="3587"/>
              <a:ext cx="11" cy="5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127000" dist="1524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 rot="10800000" flipH="1">
              <a:off x="2239" y="1095"/>
              <a:ext cx="0" cy="5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152400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552" name="Rectangle 24"/>
            <p:cNvSpPr>
              <a:spLocks/>
            </p:cNvSpPr>
            <p:nvPr/>
          </p:nvSpPr>
          <p:spPr bwMode="auto">
            <a:xfrm>
              <a:off x="1326" y="801"/>
              <a:ext cx="7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26670000" indent="-26349325"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36352163" indent="-35709225" defTabSz="642938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30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rPr>
                <a:t>Rainfall</a:t>
              </a:r>
            </a:p>
          </p:txBody>
        </p:sp>
      </p:grpSp>
      <p:sp>
        <p:nvSpPr>
          <p:cNvPr id="736280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dirty="0" err="1" smtClean="0"/>
              <a:t>From</a:t>
            </a:r>
            <a:r>
              <a:rPr lang="nl-NL" altLang="en-US" dirty="0" smtClean="0"/>
              <a:t> the </a:t>
            </a:r>
            <a:r>
              <a:rPr lang="nl-NL" altLang="en-US" dirty="0" err="1"/>
              <a:t>h</a:t>
            </a:r>
            <a:r>
              <a:rPr lang="nl-NL" altLang="en-US" dirty="0" err="1" smtClean="0"/>
              <a:t>ydrologists</a:t>
            </a:r>
            <a:r>
              <a:rPr lang="nl-NL" altLang="en-US" dirty="0" smtClean="0"/>
              <a:t> </a:t>
            </a:r>
            <a:r>
              <a:rPr lang="nl-NL" altLang="en-US" dirty="0" err="1" smtClean="0"/>
              <a:t>perspective</a:t>
            </a:r>
            <a:r>
              <a:rPr lang="nl-NL" altLang="en-US" dirty="0" smtClean="0"/>
              <a:t> :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60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esults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424936" cy="500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0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Rainfall more than 20% higher then during the floods of  1993, 1995 (no 2 an 3 of the 20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But the resulting flow in the Rhine was less then in 1993 and 1995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=&gt; would not lead to flooding in The Netherlands</a:t>
            </a:r>
          </a:p>
          <a:p>
            <a:endParaRPr lang="en-US" dirty="0"/>
          </a:p>
          <a:p>
            <a:pPr algn="ctr"/>
            <a:r>
              <a:rPr lang="en-US" dirty="0" smtClean="0"/>
              <a:t>Why??</a:t>
            </a:r>
          </a:p>
          <a:p>
            <a:r>
              <a:rPr lang="en-US" dirty="0" smtClean="0"/>
              <a:t>The </a:t>
            </a:r>
            <a:r>
              <a:rPr lang="en-US" dirty="0"/>
              <a:t>E</a:t>
            </a:r>
            <a:r>
              <a:rPr lang="en-US" dirty="0" smtClean="0"/>
              <a:t>lbe event happened in summer =&gt; rain falls on relatively dry soils (the sponge)</a:t>
            </a:r>
          </a:p>
          <a:p>
            <a:pPr>
              <a:buFont typeface="Symbol" pitchFamily="18" charset="2"/>
              <a:buChar char="Þ"/>
            </a:pPr>
            <a:r>
              <a:rPr lang="en-US" dirty="0" smtClean="0"/>
              <a:t>This soil will become more wet, that water will not end up in the river,  relatively little water will end up in the river </a:t>
            </a:r>
          </a:p>
          <a:p>
            <a:pPr>
              <a:buFont typeface="Symbol" pitchFamily="18" charset="2"/>
              <a:buChar char="Þ"/>
            </a:pPr>
            <a:r>
              <a:rPr lang="en-US" dirty="0" smtClean="0"/>
              <a:t>So lower floods</a:t>
            </a:r>
          </a:p>
          <a:p>
            <a:pPr>
              <a:buFont typeface="Symbol" pitchFamily="18" charset="2"/>
              <a:buChar char="Þ"/>
            </a:pPr>
            <a:r>
              <a:rPr lang="en-US" dirty="0" smtClean="0"/>
              <a:t>However: for summer conditions it resulted into an extremely high flood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the consequences so very different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Mainly difference in protection levels (Netherlands typically 1000 year flood (or even </a:t>
            </a:r>
            <a:r>
              <a:rPr lang="en-US" sz="2800" dirty="0" smtClean="0"/>
              <a:t>more); </a:t>
            </a:r>
            <a:r>
              <a:rPr lang="en-US" sz="2800" dirty="0" smtClean="0"/>
              <a:t>Germany </a:t>
            </a:r>
            <a:r>
              <a:rPr lang="en-US" sz="2800" dirty="0" smtClean="0"/>
              <a:t>500 </a:t>
            </a:r>
            <a:r>
              <a:rPr lang="en-US" sz="2800" dirty="0" smtClean="0"/>
              <a:t>year flood (or </a:t>
            </a:r>
            <a:r>
              <a:rPr lang="en-US" sz="2800" dirty="0" smtClean="0"/>
              <a:t> </a:t>
            </a:r>
            <a:r>
              <a:rPr lang="en-US" sz="2800" dirty="0" smtClean="0"/>
              <a:t>less) </a:t>
            </a:r>
          </a:p>
          <a:p>
            <a:endParaRPr lang="en-US" sz="28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15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ChangeArrowheads="1"/>
          </p:cNvSpPr>
          <p:nvPr/>
        </p:nvSpPr>
        <p:spPr bwMode="auto">
          <a:xfrm>
            <a:off x="4787900" y="5229200"/>
            <a:ext cx="43561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1" i="0" dirty="0"/>
              <a:t>2/3 flood-prone, </a:t>
            </a:r>
          </a:p>
          <a:p>
            <a:r>
              <a:rPr lang="en-GB" b="1" i="0" dirty="0"/>
              <a:t>9 million inhabitants, </a:t>
            </a:r>
          </a:p>
          <a:p>
            <a:r>
              <a:rPr lang="en-GB" b="1" i="0" dirty="0"/>
              <a:t>65% GNP, </a:t>
            </a:r>
          </a:p>
          <a:p>
            <a:r>
              <a:rPr lang="en-GB" b="1" i="0" dirty="0"/>
              <a:t> </a:t>
            </a:r>
            <a:r>
              <a:rPr lang="en-GB" b="1" i="0" dirty="0" smtClean="0"/>
              <a:t>€ </a:t>
            </a:r>
            <a:r>
              <a:rPr lang="en-GB" b="1" i="0" dirty="0"/>
              <a:t>1800 B</a:t>
            </a:r>
            <a:r>
              <a:rPr lang="en-GB" b="1" i="0" dirty="0" smtClean="0"/>
              <a:t> </a:t>
            </a:r>
            <a:r>
              <a:rPr lang="en-GB" b="1" i="0" dirty="0"/>
              <a:t>invested value</a:t>
            </a:r>
            <a:endParaRPr lang="en-US" b="1" i="0" dirty="0"/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Netherlands</a:t>
            </a: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49"/>
            <a:ext cx="4419600" cy="594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14331"/>
            <a:ext cx="3671068" cy="34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80374" r="60310" b="9813"/>
          <a:stretch>
            <a:fillRect/>
          </a:stretch>
        </p:blipFill>
        <p:spPr bwMode="auto">
          <a:xfrm>
            <a:off x="4419600" y="962035"/>
            <a:ext cx="19446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755576" y="4293096"/>
            <a:ext cx="7772400" cy="1500187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00B0F0"/>
                </a:solidFill>
              </a:rPr>
              <a:t>Create your own virtual floods</a:t>
            </a:r>
          </a:p>
          <a:p>
            <a:pPr algn="ctr"/>
            <a:endParaRPr lang="en-US" sz="3600" b="1" dirty="0">
              <a:solidFill>
                <a:srgbClr val="00B0F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Use weather generators</a:t>
            </a:r>
          </a:p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Use weather prediction products</a:t>
            </a:r>
          </a:p>
          <a:p>
            <a:pPr algn="ctr"/>
            <a:endParaRPr lang="en-US" sz="3600" b="1" dirty="0">
              <a:solidFill>
                <a:srgbClr val="00B0F0"/>
              </a:solidFill>
            </a:endParaRPr>
          </a:p>
          <a:p>
            <a:pPr algn="ctr"/>
            <a:endParaRPr lang="en-US" sz="3600" b="1" dirty="0" smtClean="0">
              <a:solidFill>
                <a:srgbClr val="00B0F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22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generator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graphicFrame>
        <p:nvGraphicFramePr>
          <p:cNvPr id="7" name="Object 3"/>
          <p:cNvGraphicFramePr>
            <a:graphicFrameLocks/>
          </p:cNvGraphicFramePr>
          <p:nvPr/>
        </p:nvGraphicFramePr>
        <p:xfrm>
          <a:off x="3671888" y="2432050"/>
          <a:ext cx="1814512" cy="183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ClipArt" r:id="rId3" imgW="3619440" imgH="3659040" progId="MS_ClipArt_Gallery.2">
                  <p:embed/>
                </p:oleObj>
              </mc:Choice>
              <mc:Fallback>
                <p:oleObj name="ClipArt" r:id="rId3" imgW="3619440" imgH="365904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2432050"/>
                        <a:ext cx="1814512" cy="183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902075" y="4430713"/>
            <a:ext cx="715963" cy="984250"/>
            <a:chOff x="2458" y="2877"/>
            <a:chExt cx="451" cy="620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459" y="2877"/>
              <a:ext cx="449" cy="597"/>
            </a:xfrm>
            <a:custGeom>
              <a:avLst/>
              <a:gdLst>
                <a:gd name="T0" fmla="*/ 349 w 449"/>
                <a:gd name="T1" fmla="*/ 596 h 597"/>
                <a:gd name="T2" fmla="*/ 98 w 449"/>
                <a:gd name="T3" fmla="*/ 596 h 597"/>
                <a:gd name="T4" fmla="*/ 98 w 449"/>
                <a:gd name="T5" fmla="*/ 224 h 597"/>
                <a:gd name="T6" fmla="*/ 0 w 449"/>
                <a:gd name="T7" fmla="*/ 224 h 597"/>
                <a:gd name="T8" fmla="*/ 224 w 449"/>
                <a:gd name="T9" fmla="*/ 0 h 597"/>
                <a:gd name="T10" fmla="*/ 448 w 449"/>
                <a:gd name="T11" fmla="*/ 224 h 597"/>
                <a:gd name="T12" fmla="*/ 349 w 449"/>
                <a:gd name="T13" fmla="*/ 224 h 597"/>
                <a:gd name="T14" fmla="*/ 349 w 449"/>
                <a:gd name="T15" fmla="*/ 596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9" h="597">
                  <a:moveTo>
                    <a:pt x="349" y="596"/>
                  </a:moveTo>
                  <a:lnTo>
                    <a:pt x="98" y="596"/>
                  </a:lnTo>
                  <a:lnTo>
                    <a:pt x="98" y="224"/>
                  </a:lnTo>
                  <a:lnTo>
                    <a:pt x="0" y="224"/>
                  </a:lnTo>
                  <a:lnTo>
                    <a:pt x="224" y="0"/>
                  </a:lnTo>
                  <a:lnTo>
                    <a:pt x="448" y="224"/>
                  </a:lnTo>
                  <a:lnTo>
                    <a:pt x="349" y="224"/>
                  </a:lnTo>
                  <a:lnTo>
                    <a:pt x="349" y="596"/>
                  </a:lnTo>
                </a:path>
              </a:pathLst>
            </a:custGeom>
            <a:solidFill>
              <a:srgbClr val="FF00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557" y="3472"/>
              <a:ext cx="252" cy="25"/>
            </a:xfrm>
            <a:custGeom>
              <a:avLst/>
              <a:gdLst>
                <a:gd name="T0" fmla="*/ 0 w 252"/>
                <a:gd name="T1" fmla="*/ 0 h 25"/>
                <a:gd name="T2" fmla="*/ 251 w 252"/>
                <a:gd name="T3" fmla="*/ 0 h 25"/>
                <a:gd name="T4" fmla="*/ 251 w 252"/>
                <a:gd name="T5" fmla="*/ 24 h 25"/>
                <a:gd name="T6" fmla="*/ 0 w 252"/>
                <a:gd name="T7" fmla="*/ 24 h 25"/>
                <a:gd name="T8" fmla="*/ 0 w 252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25">
                  <a:moveTo>
                    <a:pt x="0" y="0"/>
                  </a:moveTo>
                  <a:lnTo>
                    <a:pt x="251" y="0"/>
                  </a:lnTo>
                  <a:lnTo>
                    <a:pt x="251" y="24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solidFill>
              <a:srgbClr val="C000C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458" y="3101"/>
              <a:ext cx="99" cy="35"/>
            </a:xfrm>
            <a:custGeom>
              <a:avLst/>
              <a:gdLst>
                <a:gd name="T0" fmla="*/ 98 w 99"/>
                <a:gd name="T1" fmla="*/ 34 h 35"/>
                <a:gd name="T2" fmla="*/ 98 w 99"/>
                <a:gd name="T3" fmla="*/ 0 h 35"/>
                <a:gd name="T4" fmla="*/ 0 w 99"/>
                <a:gd name="T5" fmla="*/ 0 h 35"/>
                <a:gd name="T6" fmla="*/ 1 w 99"/>
                <a:gd name="T7" fmla="*/ 34 h 35"/>
                <a:gd name="T8" fmla="*/ 98 w 99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5">
                  <a:moveTo>
                    <a:pt x="98" y="34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1" y="34"/>
                  </a:lnTo>
                  <a:lnTo>
                    <a:pt x="98" y="34"/>
                  </a:lnTo>
                </a:path>
              </a:pathLst>
            </a:custGeom>
            <a:solidFill>
              <a:srgbClr val="C000C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2808" y="3101"/>
              <a:ext cx="101" cy="35"/>
            </a:xfrm>
            <a:custGeom>
              <a:avLst/>
              <a:gdLst>
                <a:gd name="T0" fmla="*/ 100 w 101"/>
                <a:gd name="T1" fmla="*/ 34 h 35"/>
                <a:gd name="T2" fmla="*/ 100 w 101"/>
                <a:gd name="T3" fmla="*/ 0 h 35"/>
                <a:gd name="T4" fmla="*/ 0 w 101"/>
                <a:gd name="T5" fmla="*/ 0 h 35"/>
                <a:gd name="T6" fmla="*/ 0 w 101"/>
                <a:gd name="T7" fmla="*/ 34 h 35"/>
                <a:gd name="T8" fmla="*/ 100 w 101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35">
                  <a:moveTo>
                    <a:pt x="100" y="34"/>
                  </a:moveTo>
                  <a:lnTo>
                    <a:pt x="100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100" y="34"/>
                  </a:lnTo>
                </a:path>
              </a:pathLst>
            </a:custGeom>
            <a:solidFill>
              <a:srgbClr val="C000C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411413" y="2636838"/>
            <a:ext cx="984250" cy="785812"/>
            <a:chOff x="1606" y="1525"/>
            <a:chExt cx="620" cy="495"/>
          </a:xfrm>
        </p:grpSpPr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643" y="1525"/>
              <a:ext cx="583" cy="484"/>
            </a:xfrm>
            <a:custGeom>
              <a:avLst/>
              <a:gdLst>
                <a:gd name="T0" fmla="*/ 122 w 583"/>
                <a:gd name="T1" fmla="*/ 0 h 484"/>
                <a:gd name="T2" fmla="*/ 0 w 583"/>
                <a:gd name="T3" fmla="*/ 220 h 484"/>
                <a:gd name="T4" fmla="*/ 325 w 583"/>
                <a:gd name="T5" fmla="*/ 399 h 484"/>
                <a:gd name="T6" fmla="*/ 278 w 583"/>
                <a:gd name="T7" fmla="*/ 483 h 484"/>
                <a:gd name="T8" fmla="*/ 582 w 583"/>
                <a:gd name="T9" fmla="*/ 397 h 484"/>
                <a:gd name="T10" fmla="*/ 495 w 583"/>
                <a:gd name="T11" fmla="*/ 92 h 484"/>
                <a:gd name="T12" fmla="*/ 446 w 583"/>
                <a:gd name="T13" fmla="*/ 180 h 484"/>
                <a:gd name="T14" fmla="*/ 122 w 583"/>
                <a:gd name="T15" fmla="*/ 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3" h="484">
                  <a:moveTo>
                    <a:pt x="122" y="0"/>
                  </a:moveTo>
                  <a:lnTo>
                    <a:pt x="0" y="220"/>
                  </a:lnTo>
                  <a:lnTo>
                    <a:pt x="325" y="399"/>
                  </a:lnTo>
                  <a:lnTo>
                    <a:pt x="278" y="483"/>
                  </a:lnTo>
                  <a:lnTo>
                    <a:pt x="582" y="397"/>
                  </a:lnTo>
                  <a:lnTo>
                    <a:pt x="495" y="92"/>
                  </a:lnTo>
                  <a:lnTo>
                    <a:pt x="446" y="180"/>
                  </a:lnTo>
                  <a:lnTo>
                    <a:pt x="122" y="0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1606" y="1743"/>
              <a:ext cx="363" cy="192"/>
            </a:xfrm>
            <a:custGeom>
              <a:avLst/>
              <a:gdLst>
                <a:gd name="T0" fmla="*/ 325 w 363"/>
                <a:gd name="T1" fmla="*/ 191 h 192"/>
                <a:gd name="T2" fmla="*/ 362 w 363"/>
                <a:gd name="T3" fmla="*/ 180 h 192"/>
                <a:gd name="T4" fmla="*/ 36 w 363"/>
                <a:gd name="T5" fmla="*/ 0 h 192"/>
                <a:gd name="T6" fmla="*/ 0 w 363"/>
                <a:gd name="T7" fmla="*/ 12 h 192"/>
                <a:gd name="T8" fmla="*/ 325 w 363"/>
                <a:gd name="T9" fmla="*/ 19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192">
                  <a:moveTo>
                    <a:pt x="325" y="191"/>
                  </a:moveTo>
                  <a:lnTo>
                    <a:pt x="362" y="180"/>
                  </a:lnTo>
                  <a:lnTo>
                    <a:pt x="36" y="0"/>
                  </a:lnTo>
                  <a:lnTo>
                    <a:pt x="0" y="12"/>
                  </a:lnTo>
                  <a:lnTo>
                    <a:pt x="325" y="191"/>
                  </a:lnTo>
                </a:path>
              </a:pathLst>
            </a:custGeom>
            <a:solidFill>
              <a:srgbClr val="8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884" y="1923"/>
              <a:ext cx="85" cy="97"/>
            </a:xfrm>
            <a:custGeom>
              <a:avLst/>
              <a:gdLst>
                <a:gd name="T0" fmla="*/ 47 w 85"/>
                <a:gd name="T1" fmla="*/ 12 h 97"/>
                <a:gd name="T2" fmla="*/ 84 w 85"/>
                <a:gd name="T3" fmla="*/ 0 h 97"/>
                <a:gd name="T4" fmla="*/ 37 w 85"/>
                <a:gd name="T5" fmla="*/ 85 h 97"/>
                <a:gd name="T6" fmla="*/ 0 w 85"/>
                <a:gd name="T7" fmla="*/ 96 h 97"/>
                <a:gd name="T8" fmla="*/ 47 w 85"/>
                <a:gd name="T9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97">
                  <a:moveTo>
                    <a:pt x="47" y="12"/>
                  </a:moveTo>
                  <a:lnTo>
                    <a:pt x="84" y="0"/>
                  </a:lnTo>
                  <a:lnTo>
                    <a:pt x="37" y="85"/>
                  </a:lnTo>
                  <a:lnTo>
                    <a:pt x="0" y="96"/>
                  </a:lnTo>
                  <a:lnTo>
                    <a:pt x="47" y="12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606" y="1525"/>
              <a:ext cx="160" cy="231"/>
            </a:xfrm>
            <a:custGeom>
              <a:avLst/>
              <a:gdLst>
                <a:gd name="T0" fmla="*/ 120 w 160"/>
                <a:gd name="T1" fmla="*/ 12 h 231"/>
                <a:gd name="T2" fmla="*/ 159 w 160"/>
                <a:gd name="T3" fmla="*/ 0 h 231"/>
                <a:gd name="T4" fmla="*/ 38 w 160"/>
                <a:gd name="T5" fmla="*/ 219 h 231"/>
                <a:gd name="T6" fmla="*/ 0 w 160"/>
                <a:gd name="T7" fmla="*/ 230 h 231"/>
                <a:gd name="T8" fmla="*/ 120 w 160"/>
                <a:gd name="T9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31">
                  <a:moveTo>
                    <a:pt x="120" y="12"/>
                  </a:moveTo>
                  <a:lnTo>
                    <a:pt x="159" y="0"/>
                  </a:lnTo>
                  <a:lnTo>
                    <a:pt x="38" y="219"/>
                  </a:lnTo>
                  <a:lnTo>
                    <a:pt x="0" y="230"/>
                  </a:lnTo>
                  <a:lnTo>
                    <a:pt x="120" y="12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2066" y="1617"/>
              <a:ext cx="73" cy="89"/>
            </a:xfrm>
            <a:custGeom>
              <a:avLst/>
              <a:gdLst>
                <a:gd name="T0" fmla="*/ 0 w 73"/>
                <a:gd name="T1" fmla="*/ 75 h 89"/>
                <a:gd name="T2" fmla="*/ 23 w 73"/>
                <a:gd name="T3" fmla="*/ 88 h 89"/>
                <a:gd name="T4" fmla="*/ 72 w 73"/>
                <a:gd name="T5" fmla="*/ 0 h 89"/>
                <a:gd name="T6" fmla="*/ 35 w 73"/>
                <a:gd name="T7" fmla="*/ 11 h 89"/>
                <a:gd name="T8" fmla="*/ 0 w 73"/>
                <a:gd name="T9" fmla="*/ 7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9">
                  <a:moveTo>
                    <a:pt x="0" y="75"/>
                  </a:moveTo>
                  <a:lnTo>
                    <a:pt x="23" y="88"/>
                  </a:lnTo>
                  <a:lnTo>
                    <a:pt x="72" y="0"/>
                  </a:lnTo>
                  <a:lnTo>
                    <a:pt x="35" y="11"/>
                  </a:lnTo>
                  <a:lnTo>
                    <a:pt x="0" y="75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79389" y="961315"/>
            <a:ext cx="3216275" cy="267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altLang="en-US" sz="2800" i="0" dirty="0" smtClean="0">
                <a:solidFill>
                  <a:srgbClr val="000000"/>
                </a:solidFill>
                <a:latin typeface="Arial" pitchFamily="34" charset="0"/>
              </a:rPr>
              <a:t>Digital maps of  daily observed weather Temperature and rainfall</a:t>
            </a:r>
          </a:p>
          <a:p>
            <a:pPr eaLnBrk="0" hangingPunct="0"/>
            <a:r>
              <a:rPr lang="en-US" altLang="en-US" sz="2800" i="0" dirty="0" smtClean="0">
                <a:solidFill>
                  <a:srgbClr val="000000"/>
                </a:solidFill>
                <a:latin typeface="Arial" pitchFamily="34" charset="0"/>
              </a:rPr>
              <a:t>1961-2000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5669018" y="1253597"/>
            <a:ext cx="3216275" cy="224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altLang="en-US" sz="2800" i="0" dirty="0" smtClean="0">
                <a:solidFill>
                  <a:srgbClr val="000000"/>
                </a:solidFill>
                <a:latin typeface="Arial" pitchFamily="34" charset="0"/>
              </a:rPr>
              <a:t>n-year sequence of daily rainfall and temperature </a:t>
            </a:r>
            <a:r>
              <a:rPr lang="en-US" altLang="en-US" sz="2800" i="0" dirty="0" smtClean="0">
                <a:solidFill>
                  <a:srgbClr val="000000"/>
                </a:solidFill>
                <a:latin typeface="Arial" pitchFamily="34" charset="0"/>
              </a:rPr>
              <a:t>patterns</a:t>
            </a:r>
          </a:p>
          <a:p>
            <a:pPr algn="r" eaLnBrk="0" hangingPunct="0"/>
            <a:r>
              <a:rPr lang="en-US" altLang="en-US" sz="2800" i="0" dirty="0" smtClean="0">
                <a:solidFill>
                  <a:srgbClr val="000000"/>
                </a:solidFill>
                <a:latin typeface="Arial" pitchFamily="34" charset="0"/>
              </a:rPr>
              <a:t>(synthetic series)</a:t>
            </a:r>
            <a:endParaRPr lang="en-US" altLang="en-US" sz="2800" i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547813" y="5551489"/>
            <a:ext cx="6477000" cy="138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altLang="en-US" sz="2800" i="0" dirty="0" smtClean="0">
                <a:solidFill>
                  <a:srgbClr val="000000"/>
                </a:solidFill>
                <a:latin typeface="Arial" pitchFamily="34" charset="0"/>
              </a:rPr>
              <a:t>statistical analysis of daily autocorrelation (persistence of the weather)</a:t>
            </a:r>
          </a:p>
        </p:txBody>
      </p:sp>
      <p:grpSp>
        <p:nvGrpSpPr>
          <p:cNvPr id="22" name="Group 18"/>
          <p:cNvGrpSpPr>
            <a:grpSpLocks/>
          </p:cNvGrpSpPr>
          <p:nvPr/>
        </p:nvGrpSpPr>
        <p:grpSpPr bwMode="auto">
          <a:xfrm>
            <a:off x="5397500" y="2370138"/>
            <a:ext cx="865188" cy="866775"/>
            <a:chOff x="3400" y="1493"/>
            <a:chExt cx="545" cy="546"/>
          </a:xfrm>
        </p:grpSpPr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3403" y="1493"/>
              <a:ext cx="542" cy="507"/>
            </a:xfrm>
            <a:custGeom>
              <a:avLst/>
              <a:gdLst>
                <a:gd name="T0" fmla="*/ 0 w 542"/>
                <a:gd name="T1" fmla="*/ 311 h 507"/>
                <a:gd name="T2" fmla="*/ 158 w 542"/>
                <a:gd name="T3" fmla="*/ 506 h 507"/>
                <a:gd name="T4" fmla="*/ 446 w 542"/>
                <a:gd name="T5" fmla="*/ 273 h 507"/>
                <a:gd name="T6" fmla="*/ 506 w 542"/>
                <a:gd name="T7" fmla="*/ 348 h 507"/>
                <a:gd name="T8" fmla="*/ 541 w 542"/>
                <a:gd name="T9" fmla="*/ 32 h 507"/>
                <a:gd name="T10" fmla="*/ 226 w 542"/>
                <a:gd name="T11" fmla="*/ 0 h 507"/>
                <a:gd name="T12" fmla="*/ 288 w 542"/>
                <a:gd name="T13" fmla="*/ 78 h 507"/>
                <a:gd name="T14" fmla="*/ 0 w 542"/>
                <a:gd name="T15" fmla="*/ 31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507">
                  <a:moveTo>
                    <a:pt x="0" y="311"/>
                  </a:moveTo>
                  <a:lnTo>
                    <a:pt x="158" y="506"/>
                  </a:lnTo>
                  <a:lnTo>
                    <a:pt x="446" y="273"/>
                  </a:lnTo>
                  <a:lnTo>
                    <a:pt x="506" y="348"/>
                  </a:lnTo>
                  <a:lnTo>
                    <a:pt x="541" y="32"/>
                  </a:lnTo>
                  <a:lnTo>
                    <a:pt x="226" y="0"/>
                  </a:lnTo>
                  <a:lnTo>
                    <a:pt x="288" y="78"/>
                  </a:lnTo>
                  <a:lnTo>
                    <a:pt x="0" y="311"/>
                  </a:lnTo>
                </a:path>
              </a:pathLst>
            </a:custGeom>
            <a:solidFill>
              <a:srgbClr val="00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557" y="1766"/>
              <a:ext cx="293" cy="272"/>
            </a:xfrm>
            <a:custGeom>
              <a:avLst/>
              <a:gdLst>
                <a:gd name="T0" fmla="*/ 288 w 293"/>
                <a:gd name="T1" fmla="*/ 37 h 272"/>
                <a:gd name="T2" fmla="*/ 292 w 293"/>
                <a:gd name="T3" fmla="*/ 0 h 272"/>
                <a:gd name="T4" fmla="*/ 2 w 293"/>
                <a:gd name="T5" fmla="*/ 234 h 272"/>
                <a:gd name="T6" fmla="*/ 0 w 293"/>
                <a:gd name="T7" fmla="*/ 271 h 272"/>
                <a:gd name="T8" fmla="*/ 288 w 293"/>
                <a:gd name="T9" fmla="*/ 37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272">
                  <a:moveTo>
                    <a:pt x="288" y="37"/>
                  </a:moveTo>
                  <a:lnTo>
                    <a:pt x="292" y="0"/>
                  </a:lnTo>
                  <a:lnTo>
                    <a:pt x="2" y="234"/>
                  </a:lnTo>
                  <a:lnTo>
                    <a:pt x="0" y="271"/>
                  </a:lnTo>
                  <a:lnTo>
                    <a:pt x="288" y="37"/>
                  </a:lnTo>
                </a:path>
              </a:pathLst>
            </a:custGeom>
            <a:solidFill>
              <a:srgbClr val="004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3845" y="1766"/>
              <a:ext cx="65" cy="114"/>
            </a:xfrm>
            <a:custGeom>
              <a:avLst/>
              <a:gdLst>
                <a:gd name="T0" fmla="*/ 0 w 65"/>
                <a:gd name="T1" fmla="*/ 38 h 114"/>
                <a:gd name="T2" fmla="*/ 4 w 65"/>
                <a:gd name="T3" fmla="*/ 0 h 114"/>
                <a:gd name="T4" fmla="*/ 64 w 65"/>
                <a:gd name="T5" fmla="*/ 75 h 114"/>
                <a:gd name="T6" fmla="*/ 60 w 65"/>
                <a:gd name="T7" fmla="*/ 113 h 114"/>
                <a:gd name="T8" fmla="*/ 0 w 65"/>
                <a:gd name="T9" fmla="*/ 3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14">
                  <a:moveTo>
                    <a:pt x="0" y="38"/>
                  </a:moveTo>
                  <a:lnTo>
                    <a:pt x="4" y="0"/>
                  </a:lnTo>
                  <a:lnTo>
                    <a:pt x="64" y="75"/>
                  </a:lnTo>
                  <a:lnTo>
                    <a:pt x="60" y="113"/>
                  </a:lnTo>
                  <a:lnTo>
                    <a:pt x="0" y="38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400" y="1804"/>
              <a:ext cx="161" cy="235"/>
            </a:xfrm>
            <a:custGeom>
              <a:avLst/>
              <a:gdLst>
                <a:gd name="T0" fmla="*/ 0 w 161"/>
                <a:gd name="T1" fmla="*/ 40 h 235"/>
                <a:gd name="T2" fmla="*/ 3 w 161"/>
                <a:gd name="T3" fmla="*/ 0 h 235"/>
                <a:gd name="T4" fmla="*/ 160 w 161"/>
                <a:gd name="T5" fmla="*/ 195 h 235"/>
                <a:gd name="T6" fmla="*/ 156 w 161"/>
                <a:gd name="T7" fmla="*/ 234 h 235"/>
                <a:gd name="T8" fmla="*/ 0 w 161"/>
                <a:gd name="T9" fmla="*/ 4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235">
                  <a:moveTo>
                    <a:pt x="0" y="40"/>
                  </a:moveTo>
                  <a:lnTo>
                    <a:pt x="3" y="0"/>
                  </a:lnTo>
                  <a:lnTo>
                    <a:pt x="160" y="195"/>
                  </a:lnTo>
                  <a:lnTo>
                    <a:pt x="156" y="234"/>
                  </a:lnTo>
                  <a:lnTo>
                    <a:pt x="0" y="40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3625" y="1493"/>
              <a:ext cx="67" cy="96"/>
            </a:xfrm>
            <a:custGeom>
              <a:avLst/>
              <a:gdLst>
                <a:gd name="T0" fmla="*/ 45 w 67"/>
                <a:gd name="T1" fmla="*/ 95 h 96"/>
                <a:gd name="T2" fmla="*/ 66 w 67"/>
                <a:gd name="T3" fmla="*/ 78 h 96"/>
                <a:gd name="T4" fmla="*/ 4 w 67"/>
                <a:gd name="T5" fmla="*/ 0 h 96"/>
                <a:gd name="T6" fmla="*/ 0 w 67"/>
                <a:gd name="T7" fmla="*/ 38 h 96"/>
                <a:gd name="T8" fmla="*/ 45 w 67"/>
                <a:gd name="T9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96">
                  <a:moveTo>
                    <a:pt x="45" y="95"/>
                  </a:moveTo>
                  <a:lnTo>
                    <a:pt x="66" y="78"/>
                  </a:lnTo>
                  <a:lnTo>
                    <a:pt x="4" y="0"/>
                  </a:lnTo>
                  <a:lnTo>
                    <a:pt x="0" y="38"/>
                  </a:lnTo>
                  <a:lnTo>
                    <a:pt x="45" y="95"/>
                  </a:lnTo>
                </a:path>
              </a:pathLst>
            </a:custGeom>
            <a:solidFill>
              <a:srgbClr val="00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i="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4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Time series  resampling</a:t>
            </a:r>
          </a:p>
        </p:txBody>
      </p:sp>
      <p:sp>
        <p:nvSpPr>
          <p:cNvPr id="105475" name="Text Box 1027"/>
          <p:cNvSpPr txBox="1">
            <a:spLocks noChangeArrowheads="1"/>
          </p:cNvSpPr>
          <p:nvPr/>
        </p:nvSpPr>
        <p:spPr bwMode="auto">
          <a:xfrm>
            <a:off x="685800" y="1905000"/>
            <a:ext cx="632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i="0">
                <a:solidFill>
                  <a:srgbClr val="000000"/>
                </a:solidFill>
              </a:rPr>
              <a:t>Historical precipitation</a:t>
            </a:r>
          </a:p>
        </p:txBody>
      </p:sp>
      <p:sp>
        <p:nvSpPr>
          <p:cNvPr id="105476" name="Text Box 1028"/>
          <p:cNvSpPr txBox="1">
            <a:spLocks noChangeArrowheads="1"/>
          </p:cNvSpPr>
          <p:nvPr/>
        </p:nvSpPr>
        <p:spPr bwMode="auto">
          <a:xfrm>
            <a:off x="627063" y="4225925"/>
            <a:ext cx="6172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i="0">
                <a:solidFill>
                  <a:srgbClr val="000000"/>
                </a:solidFill>
              </a:rPr>
              <a:t>Simulated precipitation</a:t>
            </a:r>
          </a:p>
        </p:txBody>
      </p:sp>
      <p:sp>
        <p:nvSpPr>
          <p:cNvPr id="105477" name="Text Box 1029"/>
          <p:cNvSpPr txBox="1">
            <a:spLocks noChangeArrowheads="1"/>
          </p:cNvSpPr>
          <p:nvPr/>
        </p:nvSpPr>
        <p:spPr bwMode="auto">
          <a:xfrm>
            <a:off x="6858000" y="2590800"/>
            <a:ext cx="19240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i="0" dirty="0" smtClean="0">
                <a:solidFill>
                  <a:srgbClr val="000000"/>
                </a:solidFill>
              </a:rPr>
              <a:t>Rain </a:t>
            </a:r>
            <a:r>
              <a:rPr lang="en-US" altLang="en-US" sz="2200" i="0" dirty="0">
                <a:solidFill>
                  <a:srgbClr val="000000"/>
                </a:solidFill>
              </a:rPr>
              <a:t>volume (mm)</a:t>
            </a:r>
          </a:p>
        </p:txBody>
      </p:sp>
      <p:graphicFrame>
        <p:nvGraphicFramePr>
          <p:cNvPr id="90119" name="Group 1031"/>
          <p:cNvGraphicFramePr>
            <a:graphicFrameLocks noGrp="1"/>
          </p:cNvGraphicFramePr>
          <p:nvPr/>
        </p:nvGraphicFramePr>
        <p:xfrm>
          <a:off x="762000" y="4724400"/>
          <a:ext cx="6096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…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endParaRPr kumimoji="0" lang="nl-NL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248" name="Group 1160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75" name="Text Box 1087"/>
          <p:cNvSpPr txBox="1">
            <a:spLocks noChangeArrowheads="1"/>
          </p:cNvSpPr>
          <p:nvPr/>
        </p:nvSpPr>
        <p:spPr bwMode="auto">
          <a:xfrm>
            <a:off x="1312863" y="4678363"/>
            <a:ext cx="457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5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sp>
        <p:nvSpPr>
          <p:cNvPr id="90176" name="Text Box 1088"/>
          <p:cNvSpPr txBox="1">
            <a:spLocks noChangeArrowheads="1"/>
          </p:cNvSpPr>
          <p:nvPr/>
        </p:nvSpPr>
        <p:spPr bwMode="auto">
          <a:xfrm>
            <a:off x="1884363" y="4678363"/>
            <a:ext cx="304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1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sp>
        <p:nvSpPr>
          <p:cNvPr id="90177" name="Text Box 1089"/>
          <p:cNvSpPr txBox="1">
            <a:spLocks noChangeArrowheads="1"/>
          </p:cNvSpPr>
          <p:nvPr/>
        </p:nvSpPr>
        <p:spPr bwMode="auto">
          <a:xfrm>
            <a:off x="2230438" y="4678363"/>
            <a:ext cx="609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20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sp>
        <p:nvSpPr>
          <p:cNvPr id="90178" name="Text Box 1090"/>
          <p:cNvSpPr txBox="1">
            <a:spLocks noChangeArrowheads="1"/>
          </p:cNvSpPr>
          <p:nvPr/>
        </p:nvSpPr>
        <p:spPr bwMode="auto">
          <a:xfrm>
            <a:off x="2787650" y="4678363"/>
            <a:ext cx="533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10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sp>
        <p:nvSpPr>
          <p:cNvPr id="90179" name="Text Box 1091"/>
          <p:cNvSpPr txBox="1">
            <a:spLocks noChangeArrowheads="1"/>
          </p:cNvSpPr>
          <p:nvPr/>
        </p:nvSpPr>
        <p:spPr bwMode="auto">
          <a:xfrm>
            <a:off x="3292475" y="4678363"/>
            <a:ext cx="533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30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sp>
        <p:nvSpPr>
          <p:cNvPr id="90180" name="Text Box 1092"/>
          <p:cNvSpPr txBox="1">
            <a:spLocks noChangeArrowheads="1"/>
          </p:cNvSpPr>
          <p:nvPr/>
        </p:nvSpPr>
        <p:spPr bwMode="auto">
          <a:xfrm>
            <a:off x="4354513" y="4678363"/>
            <a:ext cx="457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0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sp>
        <p:nvSpPr>
          <p:cNvPr id="90181" name="Text Box 1093"/>
          <p:cNvSpPr txBox="1">
            <a:spLocks noChangeArrowheads="1"/>
          </p:cNvSpPr>
          <p:nvPr/>
        </p:nvSpPr>
        <p:spPr bwMode="auto">
          <a:xfrm>
            <a:off x="4894263" y="4678363"/>
            <a:ext cx="381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0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sp>
        <p:nvSpPr>
          <p:cNvPr id="90182" name="Text Box 1094"/>
          <p:cNvSpPr txBox="1">
            <a:spLocks noChangeArrowheads="1"/>
          </p:cNvSpPr>
          <p:nvPr/>
        </p:nvSpPr>
        <p:spPr bwMode="auto">
          <a:xfrm>
            <a:off x="5397500" y="4678363"/>
            <a:ext cx="381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0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sp>
        <p:nvSpPr>
          <p:cNvPr id="90183" name="Text Box 1095"/>
          <p:cNvSpPr txBox="1">
            <a:spLocks noChangeArrowheads="1"/>
          </p:cNvSpPr>
          <p:nvPr/>
        </p:nvSpPr>
        <p:spPr bwMode="auto">
          <a:xfrm>
            <a:off x="3810000" y="4678363"/>
            <a:ext cx="533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10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sp>
        <p:nvSpPr>
          <p:cNvPr id="90193" name="Text Box 1105"/>
          <p:cNvSpPr txBox="1">
            <a:spLocks noChangeArrowheads="1"/>
          </p:cNvSpPr>
          <p:nvPr/>
        </p:nvSpPr>
        <p:spPr bwMode="auto">
          <a:xfrm>
            <a:off x="776288" y="467995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algn="ctr"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i="0">
                <a:solidFill>
                  <a:srgbClr val="000000"/>
                </a:solidFill>
              </a:rPr>
              <a:t>0</a:t>
            </a:r>
            <a:endParaRPr lang="nl-NL" altLang="en-US" sz="2200" b="1" i="0">
              <a:solidFill>
                <a:srgbClr val="000000"/>
              </a:solidFill>
            </a:endParaRPr>
          </a:p>
        </p:txBody>
      </p:sp>
      <p:graphicFrame>
        <p:nvGraphicFramePr>
          <p:cNvPr id="90298" name="Group 1210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325" name="Group 1237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351" name="Group 1263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377" name="Group 1289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403" name="Group 1315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429" name="Group 1341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455" name="Group 1367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481" name="Group 1393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507" name="Group 1419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557" name="Group 1469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0532" name="Group 1444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806" name="Text Box 1029"/>
          <p:cNvSpPr txBox="1">
            <a:spLocks noChangeArrowheads="1"/>
          </p:cNvSpPr>
          <p:nvPr/>
        </p:nvSpPr>
        <p:spPr bwMode="auto">
          <a:xfrm>
            <a:off x="7010400" y="4678363"/>
            <a:ext cx="177165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i="0" dirty="0" smtClean="0">
                <a:solidFill>
                  <a:srgbClr val="000000"/>
                </a:solidFill>
              </a:rPr>
              <a:t>Rain </a:t>
            </a:r>
            <a:r>
              <a:rPr lang="en-US" altLang="en-US" sz="2200" i="0" dirty="0">
                <a:solidFill>
                  <a:srgbClr val="000000"/>
                </a:solidFill>
              </a:rPr>
              <a:t>volume (mm)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44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141">
        <p:fade/>
      </p:transition>
    </mc:Choice>
    <mc:Fallback xmlns="">
      <p:transition spd="med" advTm="50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56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64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72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83" presetID="23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75" grpId="0" autoUpdateAnimBg="0"/>
      <p:bldP spid="90176" grpId="0" autoUpdateAnimBg="0"/>
      <p:bldP spid="90177" grpId="0" autoUpdateAnimBg="0"/>
      <p:bldP spid="90178" grpId="0" autoUpdateAnimBg="0"/>
      <p:bldP spid="90179" grpId="0" autoUpdateAnimBg="0"/>
      <p:bldP spid="90180" grpId="0" autoUpdateAnimBg="0"/>
      <p:bldP spid="90181" grpId="0" autoUpdateAnimBg="0"/>
      <p:bldP spid="90182" grpId="0" autoUpdateAnimBg="0"/>
      <p:bldP spid="90183" grpId="0" autoUpdateAnimBg="0"/>
      <p:bldP spid="9019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Time series  resampling</a:t>
            </a:r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5943600" y="2590800"/>
            <a:ext cx="2590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i="0" dirty="0" smtClean="0">
                <a:solidFill>
                  <a:srgbClr val="000000"/>
                </a:solidFill>
              </a:rPr>
              <a:t>Volume </a:t>
            </a:r>
            <a:r>
              <a:rPr lang="en-US" altLang="en-US" sz="2200" i="0" dirty="0">
                <a:solidFill>
                  <a:srgbClr val="000000"/>
                </a:solidFill>
              </a:rPr>
              <a:t>(mm)</a:t>
            </a:r>
          </a:p>
        </p:txBody>
      </p:sp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3352800" y="3200400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i="0">
                <a:solidFill>
                  <a:srgbClr val="0000FF"/>
                </a:solidFill>
              </a:rPr>
              <a:t>Largest 4 day sum 45 mm</a:t>
            </a:r>
          </a:p>
        </p:txBody>
      </p:sp>
      <p:sp>
        <p:nvSpPr>
          <p:cNvPr id="106501" name="Text Box 8"/>
          <p:cNvSpPr txBox="1">
            <a:spLocks noChangeArrowheads="1"/>
          </p:cNvSpPr>
          <p:nvPr/>
        </p:nvSpPr>
        <p:spPr bwMode="auto">
          <a:xfrm>
            <a:off x="2286000" y="5334000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i="0">
                <a:solidFill>
                  <a:srgbClr val="0000FF"/>
                </a:solidFill>
              </a:rPr>
              <a:t>Largest 4 day sum : 70 mm</a:t>
            </a:r>
          </a:p>
        </p:txBody>
      </p:sp>
      <p:sp>
        <p:nvSpPr>
          <p:cNvPr id="106502" name="AutoShape 9"/>
          <p:cNvSpPr>
            <a:spLocks/>
          </p:cNvSpPr>
          <p:nvPr/>
        </p:nvSpPr>
        <p:spPr bwMode="auto">
          <a:xfrm rot="-5400000">
            <a:off x="4267200" y="2133600"/>
            <a:ext cx="152400" cy="1981200"/>
          </a:xfrm>
          <a:prstGeom prst="leftBrace">
            <a:avLst>
              <a:gd name="adj1" fmla="val 10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b="1" i="0">
              <a:solidFill>
                <a:srgbClr val="CC0000"/>
              </a:solidFill>
            </a:endParaRPr>
          </a:p>
        </p:txBody>
      </p:sp>
      <p:sp>
        <p:nvSpPr>
          <p:cNvPr id="106503" name="AutoShape 10"/>
          <p:cNvSpPr>
            <a:spLocks/>
          </p:cNvSpPr>
          <p:nvPr/>
        </p:nvSpPr>
        <p:spPr bwMode="auto">
          <a:xfrm rot="-5400000">
            <a:off x="3200400" y="4191000"/>
            <a:ext cx="152400" cy="1981200"/>
          </a:xfrm>
          <a:prstGeom prst="leftBrace">
            <a:avLst>
              <a:gd name="adj1" fmla="val 10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GB" altLang="en-US" sz="3200" b="1" i="0">
              <a:solidFill>
                <a:srgbClr val="CC0000"/>
              </a:solidFill>
            </a:endParaRPr>
          </a:p>
        </p:txBody>
      </p:sp>
      <p:graphicFrame>
        <p:nvGraphicFramePr>
          <p:cNvPr id="70667" name="Group 11"/>
          <p:cNvGraphicFramePr>
            <a:graphicFrameLocks noGrp="1"/>
          </p:cNvGraphicFramePr>
          <p:nvPr/>
        </p:nvGraphicFramePr>
        <p:xfrm>
          <a:off x="762000" y="4724400"/>
          <a:ext cx="6096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…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0699" name="Group 43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0757" name="Group 101"/>
          <p:cNvGraphicFramePr>
            <a:graphicFrameLocks noGrp="1"/>
          </p:cNvGraphicFramePr>
          <p:nvPr/>
        </p:nvGraphicFramePr>
        <p:xfrm>
          <a:off x="762000" y="4724400"/>
          <a:ext cx="6096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…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0850" name="Group 194"/>
          <p:cNvGraphicFramePr>
            <a:graphicFrameLocks noGrp="1"/>
          </p:cNvGraphicFramePr>
          <p:nvPr/>
        </p:nvGraphicFramePr>
        <p:xfrm>
          <a:off x="762000" y="2667000"/>
          <a:ext cx="5080000" cy="33528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5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nl-NL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106612" name="Text Box 1028"/>
          <p:cNvSpPr txBox="1">
            <a:spLocks noChangeArrowheads="1"/>
          </p:cNvSpPr>
          <p:nvPr/>
        </p:nvSpPr>
        <p:spPr bwMode="auto">
          <a:xfrm>
            <a:off x="838200" y="4079875"/>
            <a:ext cx="6172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i="0">
                <a:solidFill>
                  <a:srgbClr val="000000"/>
                </a:solidFill>
              </a:rPr>
              <a:t>Simulated precipitation</a:t>
            </a:r>
          </a:p>
        </p:txBody>
      </p:sp>
      <p:sp>
        <p:nvSpPr>
          <p:cNvPr id="106613" name="Text Box 1027"/>
          <p:cNvSpPr txBox="1">
            <a:spLocks noChangeArrowheads="1"/>
          </p:cNvSpPr>
          <p:nvPr/>
        </p:nvSpPr>
        <p:spPr bwMode="auto">
          <a:xfrm>
            <a:off x="685800" y="1905000"/>
            <a:ext cx="6324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calaSans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calaSans" charset="0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calaSans" charset="0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ScalaSans" charset="0"/>
              </a:defRPr>
            </a:lvl9pPr>
          </a:lstStyle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i="0">
                <a:solidFill>
                  <a:srgbClr val="000000"/>
                </a:solidFill>
              </a:rPr>
              <a:t>Historical precipitation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7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172">
        <p:fade/>
      </p:transition>
    </mc:Choice>
    <mc:Fallback xmlns="">
      <p:transition spd="med" advTm="70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706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32235"/>
            <a:ext cx="3168351" cy="1971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338"/>
            <a:ext cx="1358601" cy="138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2942" y="4169288"/>
            <a:ext cx="2197250" cy="183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5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endParaRPr lang="en-US" b="1" dirty="0" smtClean="0">
              <a:sym typeface="Wingdings" pitchFamily="2" charset="2"/>
            </a:endParaRPr>
          </a:p>
        </p:txBody>
      </p:sp>
      <p:pic>
        <p:nvPicPr>
          <p:cNvPr id="3074" name="Picture 2" descr="P:\1204290-transnationale-samenwerking\GRADE2013\GRADE_SOBEK_Rhine_without_flooding\lobith_comparison_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5948" r="8586" b="3859"/>
          <a:stretch/>
        </p:blipFill>
        <p:spPr bwMode="auto">
          <a:xfrm>
            <a:off x="514905" y="1196752"/>
            <a:ext cx="8282866" cy="50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1" name="Date Placeholder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6F1D2E-46C8-476D-AA02-F84AC0F1FAF6}" type="datetime4">
              <a:rPr lang="nl-NL" smtClean="0"/>
              <a:pPr/>
              <a:t>21 maart 2016</a:t>
            </a:fld>
            <a:endParaRPr lang="nl-NL" smtClean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233363"/>
            <a:ext cx="7835900" cy="611187"/>
          </a:xfrm>
        </p:spPr>
        <p:txBody>
          <a:bodyPr/>
          <a:lstStyle/>
          <a:p>
            <a:pPr eaLnBrk="1" hangingPunct="1"/>
            <a:r>
              <a:rPr lang="en-US" dirty="0" smtClean="0"/>
              <a:t>Result: estimation of very extreme discharges</a:t>
            </a:r>
          </a:p>
        </p:txBody>
      </p:sp>
    </p:spTree>
    <p:extLst>
      <p:ext uri="{BB962C8B-B14F-4D97-AF65-F5344CB8AC3E}">
        <p14:creationId xmlns:p14="http://schemas.microsoft.com/office/powerpoint/2010/main" val="1342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products of the weather prediction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" y="1196752"/>
            <a:ext cx="862707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3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2x per day 50 equally possible  weather maps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964488" cy="500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3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418" y="116632"/>
            <a:ext cx="8196262" cy="611187"/>
          </a:xfrm>
        </p:spPr>
        <p:txBody>
          <a:bodyPr/>
          <a:lstStyle/>
          <a:p>
            <a:r>
              <a:rPr lang="en-US" dirty="0" smtClean="0"/>
              <a:t>=&gt; From this 50 rainfall and temperature predictions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57916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37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this  also 50 possible river flows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7641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588963" y="-26988"/>
            <a:ext cx="8196262" cy="611188"/>
          </a:xfrm>
        </p:spPr>
        <p:txBody>
          <a:bodyPr/>
          <a:lstStyle/>
          <a:p>
            <a:pPr eaLnBrk="1" hangingPunct="1"/>
            <a:r>
              <a:rPr lang="nl-NL" altLang="en-US" dirty="0" smtClean="0"/>
              <a:t>Dutch </a:t>
            </a:r>
            <a:r>
              <a:rPr lang="nl-NL" altLang="en-US" dirty="0" err="1" smtClean="0"/>
              <a:t>perspective</a:t>
            </a:r>
            <a:r>
              <a:rPr lang="nl-NL" altLang="en-US" dirty="0" smtClean="0"/>
              <a:t>: </a:t>
            </a:r>
            <a:r>
              <a:rPr lang="nl-NL" altLang="en-US" dirty="0"/>
              <a:t>water management </a:t>
            </a:r>
            <a:r>
              <a:rPr lang="nl-NL" altLang="en-US" dirty="0" smtClean="0"/>
              <a:t>system are </a:t>
            </a:r>
            <a:r>
              <a:rPr lang="nl-NL" altLang="en-US" dirty="0" err="1" smtClean="0"/>
              <a:t>completely</a:t>
            </a:r>
            <a:r>
              <a:rPr lang="nl-NL" altLang="en-US" dirty="0" smtClean="0"/>
              <a:t> </a:t>
            </a:r>
            <a:r>
              <a:rPr lang="nl-NL" altLang="en-US" dirty="0" err="1"/>
              <a:t>regulated</a:t>
            </a:r>
            <a:endParaRPr lang="nl-NL" altLang="en-US" dirty="0" smtClean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9"/>
          <a:stretch>
            <a:fillRect/>
          </a:stretch>
        </p:blipFill>
        <p:spPr bwMode="auto">
          <a:xfrm>
            <a:off x="-17463" y="915988"/>
            <a:ext cx="9161463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30" y="0"/>
            <a:ext cx="9001000" cy="611187"/>
          </a:xfrm>
        </p:spPr>
        <p:txBody>
          <a:bodyPr/>
          <a:lstStyle/>
          <a:p>
            <a:r>
              <a:rPr lang="en-US" dirty="0" smtClean="0"/>
              <a:t>Around each annual maximum flood 50 additional possible  floods (example 1993) =&gt; more info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991600" cy="57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9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8196262" cy="611187"/>
          </a:xfrm>
        </p:spPr>
        <p:txBody>
          <a:bodyPr/>
          <a:lstStyle/>
          <a:p>
            <a:r>
              <a:rPr lang="en-US" dirty="0" smtClean="0"/>
              <a:t>Advantage: we can show what the weather is that leads to such extreme events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050925"/>
            <a:ext cx="8626475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8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 nutshell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68760"/>
            <a:ext cx="7874000" cy="4300538"/>
          </a:xfrm>
          <a:solidFill>
            <a:schemeClr val="bg1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interest </a:t>
            </a:r>
            <a:r>
              <a:rPr lang="en-US" dirty="0" smtClean="0"/>
              <a:t>will focus </a:t>
            </a:r>
            <a:r>
              <a:rPr lang="en-US" dirty="0" smtClean="0"/>
              <a:t>to the protection to increasingly </a:t>
            </a:r>
            <a:r>
              <a:rPr lang="en-US" dirty="0" smtClean="0"/>
              <a:t>rare flood events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Extrapolation methods </a:t>
            </a:r>
            <a:r>
              <a:rPr lang="en-US" dirty="0" smtClean="0"/>
              <a:t>are of limited value for preparing and design, they</a:t>
            </a:r>
            <a:r>
              <a:rPr lang="en-US" b="1" dirty="0" smtClean="0"/>
              <a:t> do not increase understanding</a:t>
            </a: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Weather-discharge-flood generators</a:t>
            </a:r>
            <a:r>
              <a:rPr lang="en-US" dirty="0" smtClean="0"/>
              <a:t> provide more accurate information about return periods of very extreme </a:t>
            </a:r>
            <a:r>
              <a:rPr lang="en-US" dirty="0" smtClean="0"/>
              <a:t>floods, </a:t>
            </a:r>
            <a:r>
              <a:rPr lang="en-US" b="1" dirty="0" smtClean="0"/>
              <a:t>increase the understanding</a:t>
            </a: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Additionally </a:t>
            </a:r>
            <a:r>
              <a:rPr lang="en-US" b="1" dirty="0" smtClean="0"/>
              <a:t>ensemble weather predictions </a:t>
            </a:r>
            <a:r>
              <a:rPr lang="en-US" dirty="0" smtClean="0"/>
              <a:t>can provide understandable information since a weather anchor man/woman can tell us about the weather that will lead to such </a:t>
            </a:r>
            <a:r>
              <a:rPr lang="en-US" dirty="0" smtClean="0"/>
              <a:t>events, </a:t>
            </a:r>
            <a:r>
              <a:rPr lang="en-US" b="1" dirty="0" smtClean="0"/>
              <a:t>also increase our understanding</a:t>
            </a: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But… </a:t>
            </a:r>
            <a:r>
              <a:rPr lang="en-US" i="1" dirty="0" smtClean="0"/>
              <a:t>I do not </a:t>
            </a:r>
            <a:r>
              <a:rPr lang="en-US" b="1" i="1" dirty="0" smtClean="0"/>
              <a:t>understand</a:t>
            </a:r>
            <a:r>
              <a:rPr lang="en-US" i="1" dirty="0" smtClean="0"/>
              <a:t> the characteristics </a:t>
            </a:r>
            <a:r>
              <a:rPr lang="en-US" i="1" dirty="0" smtClean="0"/>
              <a:t>and consequences of  </a:t>
            </a:r>
            <a:r>
              <a:rPr lang="en-US" b="1" i="1" dirty="0" smtClean="0"/>
              <a:t>100,000 years flood </a:t>
            </a:r>
            <a:r>
              <a:rPr lang="en-US" i="1" dirty="0" smtClean="0"/>
              <a:t>these remain </a:t>
            </a:r>
            <a:r>
              <a:rPr lang="en-US" b="1" i="1" dirty="0" smtClean="0"/>
              <a:t>beyond my </a:t>
            </a:r>
            <a:r>
              <a:rPr lang="en-US" b="1" i="1" dirty="0" smtClean="0"/>
              <a:t>imagination </a:t>
            </a:r>
            <a:r>
              <a:rPr lang="en-US" i="1" dirty="0" smtClean="0"/>
              <a:t>(are the natural sciences able to achieve this??) </a:t>
            </a:r>
            <a:endParaRPr lang="en-US" i="1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November 30 2011</a:t>
            </a:r>
            <a:endParaRPr lang="nl-NL"/>
          </a:p>
        </p:txBody>
      </p:sp>
      <p:sp>
        <p:nvSpPr>
          <p:cNvPr id="5" name="Rectangle 4"/>
          <p:cNvSpPr/>
          <p:nvPr/>
        </p:nvSpPr>
        <p:spPr bwMode="auto">
          <a:xfrm>
            <a:off x="0" y="6165304"/>
            <a:ext cx="1907704" cy="6926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3"/>
          <a:stretch>
            <a:fillRect/>
          </a:stretch>
        </p:blipFill>
        <p:spPr bwMode="auto">
          <a:xfrm>
            <a:off x="375154" y="1117600"/>
            <a:ext cx="813435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38875"/>
            <a:ext cx="10366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111875"/>
            <a:ext cx="9747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148388"/>
            <a:ext cx="9699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8" name="TextBox 1"/>
          <p:cNvSpPr txBox="1">
            <a:spLocks noChangeArrowheads="1"/>
          </p:cNvSpPr>
          <p:nvPr/>
        </p:nvSpPr>
        <p:spPr bwMode="auto">
          <a:xfrm>
            <a:off x="504825" y="260350"/>
            <a:ext cx="81343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b="1" dirty="0" err="1">
                <a:solidFill>
                  <a:srgbClr val="FFFFFF"/>
                </a:solidFill>
                <a:latin typeface="Arial" pitchFamily="34" charset="0"/>
              </a:rPr>
              <a:t>Perpectives</a:t>
            </a:r>
            <a:r>
              <a:rPr lang="en-US" altLang="nl-NL" sz="2400" b="1" dirty="0">
                <a:solidFill>
                  <a:srgbClr val="FFFFFF"/>
                </a:solidFill>
                <a:latin typeface="Arial" pitchFamily="34" charset="0"/>
              </a:rPr>
              <a:t> in views and management styles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solidFill>
                  <a:srgbClr val="FFFFFF"/>
                </a:solidFill>
                <a:latin typeface="Arial" pitchFamily="34" charset="0"/>
              </a:rPr>
              <a:t>Based on Cultural Theory</a:t>
            </a:r>
            <a:endParaRPr lang="nl-NL" altLang="nl-NL" sz="1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971600" y="1117600"/>
            <a:ext cx="2232248" cy="5740400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4658" y="2380229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 smtClean="0">
                <a:solidFill>
                  <a:srgbClr val="FF0000"/>
                </a:solidFill>
              </a:rPr>
              <a:t>utch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38" y="1353004"/>
            <a:ext cx="1889448" cy="125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21" y="1353004"/>
            <a:ext cx="1208853" cy="1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06" y="1353004"/>
            <a:ext cx="1186543" cy="1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1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is in very rare flood events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 b="26647"/>
          <a:stretch/>
        </p:blipFill>
        <p:spPr>
          <a:xfrm>
            <a:off x="29242" y="1047732"/>
            <a:ext cx="4886278" cy="4875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73990" r="67066" b="9491"/>
          <a:stretch/>
        </p:blipFill>
        <p:spPr>
          <a:xfrm>
            <a:off x="3291254" y="4105821"/>
            <a:ext cx="1483516" cy="1758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06" y="5923375"/>
            <a:ext cx="437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BF0000"/>
                </a:solidFill>
                <a:latin typeface="+mj-lt"/>
                <a:cs typeface="Gill Sans"/>
              </a:rPr>
              <a:t>Maximum water depths</a:t>
            </a:r>
            <a:endParaRPr lang="nl-NL" sz="2400" dirty="0">
              <a:solidFill>
                <a:srgbClr val="BF0000"/>
              </a:solidFill>
              <a:latin typeface="+mj-lt"/>
              <a:cs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t="5455" r="7878" b="31098"/>
          <a:stretch/>
        </p:blipFill>
        <p:spPr>
          <a:xfrm>
            <a:off x="4788024" y="939002"/>
            <a:ext cx="4175820" cy="498437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2"/>
          <a:stretch/>
        </p:blipFill>
        <p:spPr bwMode="auto">
          <a:xfrm>
            <a:off x="7812360" y="4129187"/>
            <a:ext cx="979488" cy="167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88024" y="5864471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dirty="0">
                <a:solidFill>
                  <a:srgbClr val="BF0000"/>
                </a:solidFill>
                <a:cs typeface="Gill Sans"/>
              </a:rPr>
              <a:t>Efficient </a:t>
            </a:r>
            <a:r>
              <a:rPr lang="en-US" sz="2400" dirty="0" smtClean="0">
                <a:solidFill>
                  <a:srgbClr val="BF0000"/>
                </a:solidFill>
                <a:cs typeface="Gill Sans"/>
              </a:rPr>
              <a:t>flood standards</a:t>
            </a:r>
            <a:endParaRPr lang="en-US" sz="2400" dirty="0">
              <a:solidFill>
                <a:srgbClr val="BF0000"/>
              </a:solidFill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230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trend is towards more rare events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3056779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x</a:t>
            </a:r>
          </a:p>
        </p:txBody>
      </p:sp>
      <p:sp>
        <p:nvSpPr>
          <p:cNvPr id="13" name="Boog 29"/>
          <p:cNvSpPr/>
          <p:nvPr/>
        </p:nvSpPr>
        <p:spPr>
          <a:xfrm rot="5400000" flipH="1" flipV="1">
            <a:off x="5626294" y="4242621"/>
            <a:ext cx="1625600" cy="1285915"/>
          </a:xfrm>
          <a:prstGeom prst="arc">
            <a:avLst>
              <a:gd name="adj1" fmla="val 3553556"/>
              <a:gd name="adj2" fmla="val 9855140"/>
            </a:avLst>
          </a:prstGeom>
          <a:ln w="57150" cmpd="sng">
            <a:solidFill>
              <a:schemeClr val="tx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4" name="Boog 29"/>
          <p:cNvSpPr/>
          <p:nvPr/>
        </p:nvSpPr>
        <p:spPr>
          <a:xfrm rot="16200000" flipV="1">
            <a:off x="1848800" y="4242621"/>
            <a:ext cx="1625600" cy="1285915"/>
          </a:xfrm>
          <a:prstGeom prst="arc">
            <a:avLst>
              <a:gd name="adj1" fmla="val 3553556"/>
              <a:gd name="adj2" fmla="val 9855140"/>
            </a:avLst>
          </a:prstGeom>
          <a:ln w="57150" cmpd="sng">
            <a:solidFill>
              <a:schemeClr val="tx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503968" y="2333408"/>
            <a:ext cx="3780000" cy="2208000"/>
            <a:chOff x="2411760" y="764704"/>
            <a:chExt cx="4320480" cy="2484136"/>
          </a:xfrm>
        </p:grpSpPr>
        <p:sp>
          <p:nvSpPr>
            <p:cNvPr id="10" name="Rectangle 9"/>
            <p:cNvSpPr/>
            <p:nvPr/>
          </p:nvSpPr>
          <p:spPr>
            <a:xfrm>
              <a:off x="2411760" y="764704"/>
              <a:ext cx="4320480" cy="1260000"/>
            </a:xfrm>
            <a:prstGeom prst="rect">
              <a:avLst/>
            </a:prstGeom>
            <a:solidFill>
              <a:srgbClr val="046F9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Climate change and subsidence of soil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11760" y="1988840"/>
              <a:ext cx="4320480" cy="126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square" rtlCol="0" anchor="ctr" anchorCtr="0">
              <a:noAutofit/>
            </a:bodyPr>
            <a:lstStyle/>
            <a:p>
              <a:pPr marL="360000" indent="-360000" algn="ctr"/>
              <a:r>
                <a:rPr lang="en-US" sz="2000" dirty="0" smtClean="0"/>
                <a:t>Flood probability increases</a:t>
              </a:r>
              <a:endParaRPr lang="nl-NL" sz="2000" dirty="0"/>
            </a:p>
          </p:txBody>
        </p:sp>
      </p:grpSp>
      <p:grpSp>
        <p:nvGrpSpPr>
          <p:cNvPr id="4" name="Group 16"/>
          <p:cNvGrpSpPr/>
          <p:nvPr/>
        </p:nvGrpSpPr>
        <p:grpSpPr>
          <a:xfrm>
            <a:off x="4860032" y="2333408"/>
            <a:ext cx="3780000" cy="2208000"/>
            <a:chOff x="2411760" y="764704"/>
            <a:chExt cx="4320480" cy="2484136"/>
          </a:xfrm>
        </p:grpSpPr>
        <p:sp>
          <p:nvSpPr>
            <p:cNvPr id="18" name="Rectangle 17"/>
            <p:cNvSpPr/>
            <p:nvPr/>
          </p:nvSpPr>
          <p:spPr>
            <a:xfrm>
              <a:off x="2411760" y="764704"/>
              <a:ext cx="4320480" cy="1260000"/>
            </a:xfrm>
            <a:prstGeom prst="rect">
              <a:avLst/>
            </a:prstGeom>
            <a:solidFill>
              <a:srgbClr val="046F9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Growth of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population and wealth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11760" y="1988840"/>
              <a:ext cx="4320480" cy="1260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p:spPr>
          <p:txBody>
            <a:bodyPr wrap="square" rtlCol="0" anchor="ctr" anchorCtr="0">
              <a:noAutofit/>
            </a:bodyPr>
            <a:lstStyle/>
            <a:p>
              <a:pPr marL="360000" indent="-360000" algn="ctr"/>
              <a:r>
                <a:rPr lang="en-US" sz="2000" dirty="0" smtClean="0"/>
                <a:t>Damage by flooding increases</a:t>
              </a:r>
              <a:endParaRPr lang="nl-NL" sz="2000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682000" y="4829685"/>
            <a:ext cx="3780000" cy="1095592"/>
          </a:xfrm>
          <a:prstGeom prst="rect">
            <a:avLst/>
          </a:prstGeom>
          <a:solidFill>
            <a:srgbClr val="B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Expected damage increases</a:t>
            </a: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" y="5760662"/>
            <a:ext cx="1975792" cy="10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90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58775" y="15875"/>
            <a:ext cx="8196263" cy="611188"/>
          </a:xfrm>
        </p:spPr>
        <p:txBody>
          <a:bodyPr/>
          <a:lstStyle/>
          <a:p>
            <a:r>
              <a:rPr lang="en-US" altLang="en-US" smtClean="0"/>
              <a:t> Many urban areas under-protected against floods</a:t>
            </a:r>
            <a:br>
              <a:rPr lang="en-US" altLang="en-US" smtClean="0"/>
            </a:br>
            <a:endParaRPr lang="en-GB" altLang="en-U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719138" y="1592263"/>
            <a:ext cx="7874000" cy="4300537"/>
          </a:xfrm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122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664F87-34BD-4954-91A9-FD1828187520}" type="datetime4">
              <a:rPr lang="nl-NL" altLang="en-US" smtClean="0">
                <a:solidFill>
                  <a:srgbClr val="008BBF"/>
                </a:solidFill>
              </a:rPr>
              <a:pPr eaLnBrk="1" hangingPunct="1"/>
              <a:t>21 maart 2016</a:t>
            </a:fld>
            <a:endParaRPr lang="nl-NL" altLang="en-US" smtClean="0">
              <a:solidFill>
                <a:srgbClr val="008BBF"/>
              </a:solidFill>
            </a:endParaRPr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73125"/>
            <a:ext cx="3667125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950913"/>
            <a:ext cx="3692525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873125"/>
            <a:ext cx="342265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2" descr="http://wpmedia.o.canada.com/2013/06/wea_alta_flooding_201306022_27428911-e1371959622893.jpg?w=640&amp;h=330&amp;crop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44831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3149600"/>
            <a:ext cx="6264275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" y="5760662"/>
            <a:ext cx="1975792" cy="10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3" y="519661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Hallegatte</a:t>
            </a:r>
            <a:r>
              <a:rPr lang="en-US" dirty="0" smtClean="0"/>
              <a:t> et al, </a:t>
            </a:r>
            <a:endParaRPr lang="en-US" dirty="0" smtClean="0"/>
          </a:p>
          <a:p>
            <a:r>
              <a:rPr lang="en-US" dirty="0" smtClean="0"/>
              <a:t>Nature CC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3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74638"/>
            <a:ext cx="7705725" cy="7064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/>
              <a:t>“Top 20,” today, in terms of population</a:t>
            </a:r>
          </a:p>
        </p:txBody>
      </p:sp>
      <p:pic>
        <p:nvPicPr>
          <p:cNvPr id="1126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8" y="1484783"/>
            <a:ext cx="8375082" cy="465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41168"/>
            <a:ext cx="1809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" y="5787583"/>
            <a:ext cx="2335832" cy="10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123" y="4664217"/>
            <a:ext cx="258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Courtesy, </a:t>
            </a:r>
            <a:r>
              <a:rPr lang="en-US" dirty="0" err="1" smtClean="0"/>
              <a:t>Jeroen</a:t>
            </a:r>
            <a:r>
              <a:rPr lang="en-US" dirty="0" smtClean="0"/>
              <a:t> Aerts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84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7|24.3"/>
</p:tagLst>
</file>

<file path=ppt/theme/theme1.xml><?xml version="1.0" encoding="utf-8"?>
<a:theme xmlns:a="http://schemas.openxmlformats.org/drawingml/2006/main" name="Deltares">
  <a:themeElements>
    <a:clrScheme name="Delta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lta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ltares">
  <a:themeElements>
    <a:clrScheme name="Delta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lta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nmi_rood_wit">
  <a:themeElements>
    <a:clrScheme name="">
      <a:dk1>
        <a:srgbClr val="000000"/>
      </a:dk1>
      <a:lt1>
        <a:srgbClr val="0000FF"/>
      </a:lt1>
      <a:dk2>
        <a:srgbClr val="CC0000"/>
      </a:dk2>
      <a:lt2>
        <a:srgbClr val="000000"/>
      </a:lt2>
      <a:accent1>
        <a:srgbClr val="FFFFFF"/>
      </a:accent1>
      <a:accent2>
        <a:srgbClr val="FF00FF"/>
      </a:accent2>
      <a:accent3>
        <a:srgbClr val="AAAAFF"/>
      </a:accent3>
      <a:accent4>
        <a:srgbClr val="000000"/>
      </a:accent4>
      <a:accent5>
        <a:srgbClr val="FFFFFF"/>
      </a:accent5>
      <a:accent6>
        <a:srgbClr val="E700E7"/>
      </a:accent6>
      <a:hlink>
        <a:srgbClr val="0000FF"/>
      </a:hlink>
      <a:folHlink>
        <a:srgbClr val="808080"/>
      </a:folHlink>
    </a:clrScheme>
    <a:fontScheme name="knmi_rood_w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nmi_rood_wit 1">
        <a:dk1>
          <a:srgbClr val="99CCFF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00"/>
    </a:lt2>
    <a:accent1>
      <a:srgbClr val="FF6633"/>
    </a:accent1>
    <a:accent2>
      <a:srgbClr val="FF00FF"/>
    </a:accent2>
    <a:accent3>
      <a:srgbClr val="AAAAFF"/>
    </a:accent3>
    <a:accent4>
      <a:srgbClr val="DADADA"/>
    </a:accent4>
    <a:accent5>
      <a:srgbClr val="FFB8AD"/>
    </a:accent5>
    <a:accent6>
      <a:srgbClr val="E700E7"/>
    </a:accent6>
    <a:hlink>
      <a:srgbClr val="FF0000"/>
    </a:hlink>
    <a:folHlink>
      <a:srgbClr val="808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Deltares</Template>
  <TotalTime>4333</TotalTime>
  <Words>1272</Words>
  <Application>Microsoft Office PowerPoint</Application>
  <PresentationFormat>On-screen Show (4:3)</PresentationFormat>
  <Paragraphs>371</Paragraphs>
  <Slides>42</Slides>
  <Notes>7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Deltares</vt:lpstr>
      <vt:lpstr>1_Deltares</vt:lpstr>
      <vt:lpstr>knmi_rood_wit</vt:lpstr>
      <vt:lpstr>CorelDRAW 6.0</vt:lpstr>
      <vt:lpstr>ClipArt</vt:lpstr>
      <vt:lpstr>Extreme discharges of the Rhine and Elbe: Design floods in the future   Jaap Kwadijk  Director of Science,  Deltares Prof. Climate and water management, Twente University </vt:lpstr>
      <vt:lpstr>Who am I</vt:lpstr>
      <vt:lpstr>The Netherlands</vt:lpstr>
      <vt:lpstr>Dutch perspective: water management system are completely regulated</vt:lpstr>
      <vt:lpstr>PowerPoint Presentation</vt:lpstr>
      <vt:lpstr>Interest is in very rare flood events</vt:lpstr>
      <vt:lpstr>The trend is towards more rare events</vt:lpstr>
      <vt:lpstr> Many urban areas under-protected against floods </vt:lpstr>
      <vt:lpstr>“Top 20,” today, in terms of population</vt:lpstr>
      <vt:lpstr>“Top 20,” today, in terms of assets</vt:lpstr>
      <vt:lpstr>PowerPoint Presentation</vt:lpstr>
      <vt:lpstr>Can we detect climate change signals in the Elbe and Rhine (not really)</vt:lpstr>
      <vt:lpstr>Can we detect climate change signals in the Elbe and Rhine (not really)</vt:lpstr>
      <vt:lpstr>How to solve the quest for info on more extreme events</vt:lpstr>
      <vt:lpstr>PowerPoint Presentation</vt:lpstr>
      <vt:lpstr>PowerPoint Presentation</vt:lpstr>
      <vt:lpstr>PowerPoint Presentation</vt:lpstr>
      <vt:lpstr>Oder before and after 1997 flood</vt:lpstr>
      <vt:lpstr>Some difficulties, larger floods may behave unexpectedly</vt:lpstr>
      <vt:lpstr>Can floods become inifitely large?</vt:lpstr>
      <vt:lpstr>PowerPoint Presentation</vt:lpstr>
      <vt:lpstr>Projection of the Elbe 2002 flood on the Rhine basin</vt:lpstr>
      <vt:lpstr>PowerPoint Presentation</vt:lpstr>
      <vt:lpstr>Different translation scenario’s</vt:lpstr>
      <vt:lpstr>Translate rainfall into river flow</vt:lpstr>
      <vt:lpstr>From the hydrologists perspective :</vt:lpstr>
      <vt:lpstr>Results</vt:lpstr>
      <vt:lpstr>Result</vt:lpstr>
      <vt:lpstr>Why are the consequences so very different</vt:lpstr>
      <vt:lpstr>PowerPoint Presentation</vt:lpstr>
      <vt:lpstr>Weather generator</vt:lpstr>
      <vt:lpstr>Time series  resampling</vt:lpstr>
      <vt:lpstr>Time series  resampling</vt:lpstr>
      <vt:lpstr>PowerPoint Presentation</vt:lpstr>
      <vt:lpstr>Result: estimation of very extreme discharges</vt:lpstr>
      <vt:lpstr>Use products of the weather prediction models</vt:lpstr>
      <vt:lpstr>2x per day 50 equally possible  weather maps </vt:lpstr>
      <vt:lpstr>=&gt; From this 50 rainfall and temperature predictions</vt:lpstr>
      <vt:lpstr>From this  also 50 possible river flows</vt:lpstr>
      <vt:lpstr>Around each annual maximum flood 50 additional possible  floods (example 1993) =&gt; more info </vt:lpstr>
      <vt:lpstr>Advantage: we can show what the weather is that leads to such extreme events</vt:lpstr>
      <vt:lpstr>In a nutshell</vt:lpstr>
    </vt:vector>
  </TitlesOfParts>
  <Company>WL | Delft Hydraulics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kwadijk</dc:creator>
  <cp:lastModifiedBy>Jaap Kwadijk</cp:lastModifiedBy>
  <cp:revision>195</cp:revision>
  <cp:lastPrinted>2007-11-21T13:24:47Z</cp:lastPrinted>
  <dcterms:created xsi:type="dcterms:W3CDTF">2008-05-18T19:59:14Z</dcterms:created>
  <dcterms:modified xsi:type="dcterms:W3CDTF">2016-03-21T06:29:07Z</dcterms:modified>
</cp:coreProperties>
</file>